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67" r:id="rId3"/>
    <p:sldId id="278" r:id="rId4"/>
    <p:sldId id="257" r:id="rId5"/>
    <p:sldId id="268" r:id="rId6"/>
    <p:sldId id="280" r:id="rId7"/>
    <p:sldId id="283" r:id="rId8"/>
    <p:sldId id="269" r:id="rId9"/>
    <p:sldId id="270" r:id="rId10"/>
    <p:sldId id="285" r:id="rId11"/>
    <p:sldId id="271" r:id="rId12"/>
    <p:sldId id="272" r:id="rId13"/>
    <p:sldId id="286" r:id="rId14"/>
    <p:sldId id="273" r:id="rId15"/>
    <p:sldId id="274" r:id="rId16"/>
    <p:sldId id="287" r:id="rId17"/>
    <p:sldId id="275" r:id="rId18"/>
    <p:sldId id="276" r:id="rId19"/>
    <p:sldId id="281" r:id="rId20"/>
    <p:sldId id="260" r:id="rId21"/>
    <p:sldId id="263" r:id="rId22"/>
    <p:sldId id="26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0" d="100"/>
          <a:sy n="60" d="100"/>
        </p:scale>
        <p:origin x="-368"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CFD731CA-19E5-4420-8A5E-3FDDE35AA5B3}" type="datetimeFigureOut">
              <a:rPr lang="ru-RU" smtClean="0"/>
              <a:pPr/>
              <a:t>12.01.2024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59B84901-CBF0-43FF-8DFD-B031E86FD96B}"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FD731CA-19E5-4420-8A5E-3FDDE35AA5B3}" type="datetimeFigureOut">
              <a:rPr lang="ru-RU" smtClean="0"/>
              <a:pPr/>
              <a:t>12.01.2024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9B84901-CBF0-43FF-8DFD-B031E86FD96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FD731CA-19E5-4420-8A5E-3FDDE35AA5B3}" type="datetimeFigureOut">
              <a:rPr lang="ru-RU" smtClean="0"/>
              <a:pPr/>
              <a:t>12.01.2024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9B84901-CBF0-43FF-8DFD-B031E86FD96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FD731CA-19E5-4420-8A5E-3FDDE35AA5B3}" type="datetimeFigureOut">
              <a:rPr lang="ru-RU" smtClean="0"/>
              <a:pPr/>
              <a:t>12.01.2024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9B84901-CBF0-43FF-8DFD-B031E86FD96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FD731CA-19E5-4420-8A5E-3FDDE35AA5B3}" type="datetimeFigureOut">
              <a:rPr lang="ru-RU" smtClean="0"/>
              <a:pPr/>
              <a:t>12.01.2024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9B84901-CBF0-43FF-8DFD-B031E86FD96B}"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FD731CA-19E5-4420-8A5E-3FDDE35AA5B3}" type="datetimeFigureOut">
              <a:rPr lang="ru-RU" smtClean="0"/>
              <a:pPr/>
              <a:t>12.01.2024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9B84901-CBF0-43FF-8DFD-B031E86FD96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FD731CA-19E5-4420-8A5E-3FDDE35AA5B3}" type="datetimeFigureOut">
              <a:rPr lang="ru-RU" smtClean="0"/>
              <a:pPr/>
              <a:t>12.01.2024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9B84901-CBF0-43FF-8DFD-B031E86FD96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FD731CA-19E5-4420-8A5E-3FDDE35AA5B3}" type="datetimeFigureOut">
              <a:rPr lang="ru-RU" smtClean="0"/>
              <a:pPr/>
              <a:t>12.01.2024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9B84901-CBF0-43FF-8DFD-B031E86FD96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FD731CA-19E5-4420-8A5E-3FDDE35AA5B3}" type="datetimeFigureOut">
              <a:rPr lang="ru-RU" smtClean="0"/>
              <a:pPr/>
              <a:t>12.01.2024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9B84901-CBF0-43FF-8DFD-B031E86FD96B}"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FD731CA-19E5-4420-8A5E-3FDDE35AA5B3}" type="datetimeFigureOut">
              <a:rPr lang="ru-RU" smtClean="0"/>
              <a:pPr/>
              <a:t>12.01.2024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9B84901-CBF0-43FF-8DFD-B031E86FD96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CFD731CA-19E5-4420-8A5E-3FDDE35AA5B3}" type="datetimeFigureOut">
              <a:rPr lang="ru-RU" smtClean="0"/>
              <a:pPr/>
              <a:t>12.01.2024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9B84901-CBF0-43FF-8DFD-B031E86FD96B}"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FD731CA-19E5-4420-8A5E-3FDDE35AA5B3}" type="datetimeFigureOut">
              <a:rPr lang="ru-RU" smtClean="0"/>
              <a:pPr/>
              <a:t>12.01.2024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9B84901-CBF0-43FF-8DFD-B031E86FD96B}"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half" idx="1"/>
          </p:nvPr>
        </p:nvPicPr>
        <p:blipFill>
          <a:blip r:embed="rId2"/>
          <a:srcRect/>
          <a:stretch>
            <a:fillRect/>
          </a:stretch>
        </p:blipFill>
        <p:spPr bwMode="auto">
          <a:xfrm>
            <a:off x="214282" y="214290"/>
            <a:ext cx="8715436" cy="62865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Кайырбеков Г. вирт выст\WhatsApp Image 2024-01-11 at 12.25.23 (2).jpeg"/>
          <p:cNvPicPr>
            <a:picLocks noGrp="1" noChangeAspect="1" noChangeArrowheads="1"/>
          </p:cNvPicPr>
          <p:nvPr>
            <p:ph sz="half" idx="1"/>
          </p:nvPr>
        </p:nvPicPr>
        <p:blipFill>
          <a:blip r:embed="rId2"/>
          <a:srcRect/>
          <a:stretch>
            <a:fillRect/>
          </a:stretch>
        </p:blipFill>
        <p:spPr bwMode="auto">
          <a:xfrm>
            <a:off x="1142976" y="428604"/>
            <a:ext cx="2702311"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3500430" y="214290"/>
            <a:ext cx="5429288" cy="6429420"/>
          </a:xfrm>
        </p:spPr>
        <p:txBody>
          <a:bodyPr>
            <a:normAutofit/>
          </a:bodyPr>
          <a:lstStyle/>
          <a:p>
            <a:pPr>
              <a:buNone/>
            </a:pPr>
            <a:r>
              <a:rPr lang="ru-RU" sz="1600" b="1" i="1" dirty="0" smtClean="0">
                <a:solidFill>
                  <a:srgbClr val="FF0000"/>
                </a:solidFill>
                <a:latin typeface="Times New Roman" pitchFamily="18" charset="0"/>
                <a:cs typeface="Times New Roman" pitchFamily="18" charset="0"/>
              </a:rPr>
              <a:t>        84 </a:t>
            </a:r>
            <a:r>
              <a:rPr lang="ru-RU" sz="1600" b="1" i="1" dirty="0">
                <a:solidFill>
                  <a:srgbClr val="FF0000"/>
                </a:solidFill>
                <a:latin typeface="Times New Roman" pitchFamily="18" charset="0"/>
                <a:cs typeface="Times New Roman" pitchFamily="18" charset="0"/>
              </a:rPr>
              <a:t>(5Қаз)</a:t>
            </a:r>
            <a:br>
              <a:rPr lang="ru-RU" sz="1600" b="1" i="1" dirty="0">
                <a:solidFill>
                  <a:srgbClr val="FF0000"/>
                </a:solidFill>
                <a:latin typeface="Times New Roman" pitchFamily="18" charset="0"/>
                <a:cs typeface="Times New Roman" pitchFamily="18" charset="0"/>
              </a:rPr>
            </a:br>
            <a:r>
              <a:rPr lang="ru-RU" sz="1600" b="1" i="1" dirty="0">
                <a:solidFill>
                  <a:srgbClr val="FF0000"/>
                </a:solidFill>
                <a:latin typeface="Times New Roman" pitchFamily="18" charset="0"/>
                <a:cs typeface="Times New Roman" pitchFamily="18" charset="0"/>
              </a:rPr>
              <a:t>Т 85</a:t>
            </a:r>
            <a:br>
              <a:rPr lang="ru-RU" sz="1600" b="1" i="1" dirty="0">
                <a:solidFill>
                  <a:srgbClr val="FF0000"/>
                </a:solidFill>
                <a:latin typeface="Times New Roman" pitchFamily="18" charset="0"/>
                <a:cs typeface="Times New Roman" pitchFamily="18" charset="0"/>
              </a:rPr>
            </a:br>
            <a:r>
              <a:rPr lang="ru-RU" sz="1600" b="1" i="1" dirty="0">
                <a:solidFill>
                  <a:srgbClr val="FF0000"/>
                </a:solidFill>
                <a:latin typeface="Times New Roman" pitchFamily="18" charset="0"/>
                <a:cs typeface="Times New Roman" pitchFamily="18" charset="0"/>
              </a:rPr>
              <a:t/>
            </a:r>
            <a:br>
              <a:rPr lang="ru-RU" sz="1600" b="1" i="1" dirty="0">
                <a:solidFill>
                  <a:srgbClr val="FF0000"/>
                </a:solidFill>
                <a:latin typeface="Times New Roman" pitchFamily="18" charset="0"/>
                <a:cs typeface="Times New Roman" pitchFamily="18" charset="0"/>
              </a:rPr>
            </a:br>
            <a:r>
              <a:rPr lang="ru-RU" sz="1600" b="1" i="1" dirty="0" smtClean="0">
                <a:solidFill>
                  <a:srgbClr val="FF0000"/>
                </a:solidFill>
                <a:latin typeface="Times New Roman" pitchFamily="18" charset="0"/>
                <a:cs typeface="Times New Roman" pitchFamily="18" charset="0"/>
              </a:rPr>
              <a:t>    </a:t>
            </a:r>
            <a:r>
              <a:rPr lang="ru-RU" sz="1600" b="1" i="1" dirty="0" err="1" smtClean="0">
                <a:solidFill>
                  <a:srgbClr val="FF0000"/>
                </a:solidFill>
                <a:latin typeface="Times New Roman" pitchFamily="18" charset="0"/>
                <a:cs typeface="Times New Roman" pitchFamily="18" charset="0"/>
              </a:rPr>
              <a:t>Тұлпар </a:t>
            </a:r>
            <a:r>
              <a:rPr lang="ru-RU" sz="1600" b="1" i="1" dirty="0" err="1">
                <a:solidFill>
                  <a:srgbClr val="FF0000"/>
                </a:solidFill>
                <a:latin typeface="Times New Roman" pitchFamily="18" charset="0"/>
                <a:cs typeface="Times New Roman" pitchFamily="18" charset="0"/>
              </a:rPr>
              <a:t>жырдың дүбірі.</a:t>
            </a:r>
            <a:r>
              <a:rPr lang="ru-RU" sz="1600" b="1" i="1" dirty="0">
                <a:solidFill>
                  <a:srgbClr val="FF0000"/>
                </a:solidFill>
                <a:latin typeface="Times New Roman" pitchFamily="18" charset="0"/>
                <a:cs typeface="Times New Roman" pitchFamily="18" charset="0"/>
              </a:rPr>
              <a:t> </a:t>
            </a:r>
            <a:r>
              <a:rPr lang="ru-RU" sz="1600" b="1" i="1" dirty="0" err="1">
                <a:solidFill>
                  <a:srgbClr val="FF0000"/>
                </a:solidFill>
                <a:latin typeface="Times New Roman" pitchFamily="18" charset="0"/>
                <a:cs typeface="Times New Roman" pitchFamily="18" charset="0"/>
              </a:rPr>
              <a:t>Ғафу Қайырбеков туралы</a:t>
            </a:r>
            <a:r>
              <a:rPr lang="ru-RU" sz="1600" b="1" i="1" dirty="0">
                <a:solidFill>
                  <a:srgbClr val="FF0000"/>
                </a:solidFill>
                <a:latin typeface="Times New Roman" pitchFamily="18" charset="0"/>
                <a:cs typeface="Times New Roman" pitchFamily="18" charset="0"/>
              </a:rPr>
              <a:t> </a:t>
            </a:r>
            <a:r>
              <a:rPr lang="ru-RU" sz="1600" b="1" i="1" dirty="0" err="1">
                <a:solidFill>
                  <a:srgbClr val="FF0000"/>
                </a:solidFill>
                <a:latin typeface="Times New Roman" pitchFamily="18" charset="0"/>
                <a:cs typeface="Times New Roman" pitchFamily="18" charset="0"/>
              </a:rPr>
              <a:t>естеліктер</a:t>
            </a:r>
            <a:r>
              <a:rPr lang="ru-RU" sz="1600" b="1" i="1" dirty="0">
                <a:solidFill>
                  <a:srgbClr val="FF0000"/>
                </a:solidFill>
                <a:latin typeface="Times New Roman" pitchFamily="18" charset="0"/>
                <a:cs typeface="Times New Roman" pitchFamily="18" charset="0"/>
              </a:rPr>
              <a:t>. - </a:t>
            </a:r>
            <a:r>
              <a:rPr lang="ru-RU" sz="1600" b="1" i="1" dirty="0" err="1">
                <a:solidFill>
                  <a:srgbClr val="FF0000"/>
                </a:solidFill>
                <a:latin typeface="Times New Roman" pitchFamily="18" charset="0"/>
                <a:cs typeface="Times New Roman" pitchFamily="18" charset="0"/>
              </a:rPr>
              <a:t>Алматы</a:t>
            </a:r>
            <a:r>
              <a:rPr lang="ru-RU" sz="1600" b="1" i="1" dirty="0">
                <a:solidFill>
                  <a:srgbClr val="FF0000"/>
                </a:solidFill>
                <a:latin typeface="Times New Roman" pitchFamily="18" charset="0"/>
                <a:cs typeface="Times New Roman" pitchFamily="18" charset="0"/>
              </a:rPr>
              <a:t> : </a:t>
            </a:r>
            <a:r>
              <a:rPr lang="ru-RU" sz="1600" b="1" i="1" dirty="0" err="1">
                <a:solidFill>
                  <a:srgbClr val="FF0000"/>
                </a:solidFill>
                <a:latin typeface="Times New Roman" pitchFamily="18" charset="0"/>
                <a:cs typeface="Times New Roman" pitchFamily="18" charset="0"/>
              </a:rPr>
              <a:t>Білім</a:t>
            </a:r>
            <a:r>
              <a:rPr lang="ru-RU" sz="1600" b="1" i="1" dirty="0">
                <a:solidFill>
                  <a:srgbClr val="FF0000"/>
                </a:solidFill>
                <a:latin typeface="Times New Roman" pitchFamily="18" charset="0"/>
                <a:cs typeface="Times New Roman" pitchFamily="18" charset="0"/>
              </a:rPr>
              <a:t>, 2007. - 256 б</a:t>
            </a:r>
            <a:r>
              <a:rPr lang="ru-RU" sz="1600" b="1" i="1" dirty="0" smtClean="0">
                <a:solidFill>
                  <a:srgbClr val="FF0000"/>
                </a:solidFill>
                <a:latin typeface="Times New Roman" pitchFamily="18" charset="0"/>
                <a:cs typeface="Times New Roman" pitchFamily="18" charset="0"/>
              </a:rPr>
              <a:t>. </a:t>
            </a:r>
          </a:p>
          <a:p>
            <a:pPr>
              <a:buNone/>
            </a:pPr>
            <a:endParaRPr lang="kk-KZ" sz="1600" b="1" i="1" dirty="0">
              <a:solidFill>
                <a:srgbClr val="FF0000"/>
              </a:solidFill>
              <a:latin typeface="Times New Roman" pitchFamily="18" charset="0"/>
              <a:cs typeface="Times New Roman" pitchFamily="18" charset="0"/>
            </a:endParaRPr>
          </a:p>
          <a:p>
            <a:pPr>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a:solidFill>
                  <a:srgbClr val="FF00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Бұл кітапқа көркемдік бояуы мол, азаматтық үні зор, әрі лирик, әрі табиғаттың тамаша суреткері Ғафу Қацйрбековтың өмір жолы, творчествосы туралы бірге жүрген ақын-жазушыларының, жора-жолдас, туыстарының естеліктері мен толғаныстары енген.</a:t>
            </a:r>
          </a:p>
          <a:p>
            <a:pPr algn="just">
              <a:buNone/>
            </a:pPr>
            <a:endParaRPr lang="kk-KZ" sz="1600" b="1" i="1" dirty="0">
              <a:solidFill>
                <a:srgbClr val="0070C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Барлығы: 3 дана (көркем әдебиеттер абономенті).</a:t>
            </a:r>
            <a:endParaRPr lang="ru-RU" sz="1600" b="1" i="1" dirty="0">
              <a:solidFill>
                <a:srgbClr val="FF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a:srcRect/>
          <a:stretch>
            <a:fillRect/>
          </a:stretch>
        </p:blipFill>
        <p:spPr bwMode="auto">
          <a:xfrm>
            <a:off x="1142976" y="285728"/>
            <a:ext cx="4038600" cy="29549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123" name="Picture 3"/>
          <p:cNvPicPr>
            <a:picLocks noGrp="1" noChangeAspect="1" noChangeArrowheads="1"/>
          </p:cNvPicPr>
          <p:nvPr>
            <p:ph sz="half" idx="2"/>
          </p:nvPr>
        </p:nvPicPr>
        <p:blipFill>
          <a:blip r:embed="rId3"/>
          <a:stretch>
            <a:fillRect/>
          </a:stretch>
        </p:blipFill>
        <p:spPr bwMode="auto">
          <a:xfrm>
            <a:off x="5143504" y="3286124"/>
            <a:ext cx="3657600" cy="28531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1214414" y="3714752"/>
            <a:ext cx="3929090" cy="338554"/>
          </a:xfrm>
          <a:prstGeom prst="rect">
            <a:avLst/>
          </a:prstGeom>
        </p:spPr>
        <p:txBody>
          <a:bodyPr wrap="square">
            <a:spAutoFit/>
          </a:bodyPr>
          <a:lstStyle/>
          <a:p>
            <a:r>
              <a:rPr lang="ru-RU" sz="1600" b="1" i="1" dirty="0" err="1" smtClean="0">
                <a:solidFill>
                  <a:srgbClr val="0070C0"/>
                </a:solidFill>
                <a:latin typeface="Times New Roman" pitchFamily="18" charset="0"/>
                <a:cs typeface="Times New Roman" pitchFamily="18" charset="0"/>
              </a:rPr>
              <a:t>Ғафу Қайырбеков </a:t>
            </a:r>
            <a:r>
              <a:rPr lang="ru-RU" sz="1600" b="1" i="1" dirty="0" smtClean="0">
                <a:solidFill>
                  <a:srgbClr val="0070C0"/>
                </a:solidFill>
                <a:latin typeface="Times New Roman" pitchFamily="18" charset="0"/>
                <a:cs typeface="Times New Roman" pitchFamily="18" charset="0"/>
              </a:rPr>
              <a:t>пен </a:t>
            </a:r>
            <a:r>
              <a:rPr lang="ru-RU" sz="1600" b="1" i="1" dirty="0" err="1" smtClean="0">
                <a:solidFill>
                  <a:srgbClr val="0070C0"/>
                </a:solidFill>
                <a:latin typeface="Times New Roman" pitchFamily="18" charset="0"/>
                <a:cs typeface="Times New Roman" pitchFamily="18" charset="0"/>
              </a:rPr>
              <a:t>Сәбит Мұқанов</a:t>
            </a:r>
            <a:r>
              <a:rPr lang="ru-RU" sz="1600" b="1" i="1" dirty="0" smtClean="0">
                <a:solidFill>
                  <a:srgbClr val="0070C0"/>
                </a:solidFill>
                <a:latin typeface="Times New Roman" pitchFamily="18" charset="0"/>
                <a:cs typeface="Times New Roman" pitchFamily="18" charset="0"/>
              </a:rPr>
              <a:t> </a:t>
            </a:r>
            <a:endParaRPr lang="ru-RU" sz="1600" b="1" i="1" dirty="0">
              <a:solidFill>
                <a:srgbClr val="0070C0"/>
              </a:solidFill>
              <a:latin typeface="Times New Roman" pitchFamily="18" charset="0"/>
              <a:cs typeface="Times New Roman" pitchFamily="18" charset="0"/>
            </a:endParaRPr>
          </a:p>
        </p:txBody>
      </p:sp>
      <p:sp>
        <p:nvSpPr>
          <p:cNvPr id="8" name="Прямоугольник 7"/>
          <p:cNvSpPr/>
          <p:nvPr/>
        </p:nvSpPr>
        <p:spPr>
          <a:xfrm>
            <a:off x="4857752" y="6143644"/>
            <a:ext cx="4286248" cy="307777"/>
          </a:xfrm>
          <a:prstGeom prst="rect">
            <a:avLst/>
          </a:prstGeom>
        </p:spPr>
        <p:txBody>
          <a:bodyPr wrap="square">
            <a:spAutoFit/>
          </a:bodyPr>
          <a:lstStyle/>
          <a:p>
            <a:r>
              <a:rPr lang="ru-RU" sz="1400" b="1" i="1" dirty="0" err="1" smtClean="0">
                <a:solidFill>
                  <a:srgbClr val="0070C0"/>
                </a:solidFill>
                <a:latin typeface="Times New Roman" pitchFamily="18" charset="0"/>
                <a:cs typeface="Times New Roman" pitchFamily="18" charset="0"/>
              </a:rPr>
              <a:t>Ғафаң ақын апасы</a:t>
            </a:r>
            <a:r>
              <a:rPr lang="ru-RU" sz="1400" b="1" i="1" dirty="0" smtClean="0">
                <a:solidFill>
                  <a:srgbClr val="0070C0"/>
                </a:solidFill>
                <a:latin typeface="Times New Roman" pitchFamily="18" charset="0"/>
                <a:cs typeface="Times New Roman" pitchFamily="18" charset="0"/>
              </a:rPr>
              <a:t> Мариям </a:t>
            </a:r>
            <a:r>
              <a:rPr lang="ru-RU" sz="1400" b="1" i="1" dirty="0" err="1" smtClean="0">
                <a:solidFill>
                  <a:srgbClr val="0070C0"/>
                </a:solidFill>
                <a:latin typeface="Times New Roman" pitchFamily="18" charset="0"/>
                <a:cs typeface="Times New Roman" pitchFamily="18" charset="0"/>
              </a:rPr>
              <a:t>Хакімжановамен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бірге</a:t>
            </a:r>
            <a:r>
              <a:rPr lang="ru-RU" sz="1400" b="1" i="1" dirty="0" smtClean="0">
                <a:solidFill>
                  <a:srgbClr val="0070C0"/>
                </a:solidFill>
                <a:latin typeface="Times New Roman" pitchFamily="18" charset="0"/>
                <a:cs typeface="Times New Roman" pitchFamily="18" charset="0"/>
              </a:rPr>
              <a:t> </a:t>
            </a:r>
            <a:endParaRPr lang="ru-RU" sz="1400" b="1" i="1" dirty="0">
              <a:solidFill>
                <a:srgbClr val="0070C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1"/>
          </p:nvPr>
        </p:nvPicPr>
        <p:blipFill>
          <a:blip r:embed="rId2"/>
          <a:srcRect/>
          <a:stretch>
            <a:fillRect/>
          </a:stretch>
        </p:blipFill>
        <p:spPr bwMode="auto">
          <a:xfrm>
            <a:off x="1071538" y="285728"/>
            <a:ext cx="3857652" cy="38689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147" name="Picture 3"/>
          <p:cNvPicPr>
            <a:picLocks noGrp="1" noChangeAspect="1" noChangeArrowheads="1"/>
          </p:cNvPicPr>
          <p:nvPr>
            <p:ph sz="half" idx="2"/>
          </p:nvPr>
        </p:nvPicPr>
        <p:blipFill>
          <a:blip r:embed="rId3"/>
          <a:srcRect/>
          <a:stretch>
            <a:fillRect/>
          </a:stretch>
        </p:blipFill>
        <p:spPr bwMode="auto">
          <a:xfrm>
            <a:off x="4929190" y="3071810"/>
            <a:ext cx="4038600" cy="26781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1071538" y="4500570"/>
            <a:ext cx="3357586" cy="830997"/>
          </a:xfrm>
          <a:prstGeom prst="rect">
            <a:avLst/>
          </a:prstGeom>
        </p:spPr>
        <p:txBody>
          <a:bodyPr wrap="square">
            <a:spAutoFit/>
          </a:bodyPr>
          <a:lstStyle/>
          <a:p>
            <a:r>
              <a:rPr lang="ru-RU" sz="1200" b="1" i="1" dirty="0" err="1" smtClean="0">
                <a:solidFill>
                  <a:srgbClr val="0070C0"/>
                </a:solidFill>
                <a:latin typeface="Times New Roman" pitchFamily="18" charset="0"/>
                <a:cs typeface="Times New Roman" pitchFamily="18" charset="0"/>
              </a:rPr>
              <a:t>Солдан</a:t>
            </a:r>
            <a:r>
              <a:rPr lang="ru-RU" sz="1200" b="1" i="1" dirty="0" smtClean="0">
                <a:solidFill>
                  <a:srgbClr val="0070C0"/>
                </a:solidFill>
                <a:latin typeface="Times New Roman" pitchFamily="18" charset="0"/>
                <a:cs typeface="Times New Roman" pitchFamily="18" charset="0"/>
              </a:rPr>
              <a:t> </a:t>
            </a:r>
            <a:r>
              <a:rPr lang="ru-RU" sz="1200" b="1" i="1" dirty="0" err="1" smtClean="0">
                <a:solidFill>
                  <a:srgbClr val="0070C0"/>
                </a:solidFill>
                <a:latin typeface="Times New Roman" pitchFamily="18" charset="0"/>
                <a:cs typeface="Times New Roman" pitchFamily="18" charset="0"/>
              </a:rPr>
              <a:t>оңға қарай: Төлен Әбдіков, Сәтімжан Санбаев</a:t>
            </a:r>
            <a:r>
              <a:rPr lang="ru-RU" sz="1200" b="1" i="1" dirty="0" smtClean="0">
                <a:solidFill>
                  <a:srgbClr val="0070C0"/>
                </a:solidFill>
                <a:latin typeface="Times New Roman" pitchFamily="18" charset="0"/>
                <a:cs typeface="Times New Roman" pitchFamily="18" charset="0"/>
              </a:rPr>
              <a:t>, </a:t>
            </a:r>
            <a:r>
              <a:rPr lang="ru-RU" sz="1200" b="1" i="1" dirty="0" err="1" smtClean="0">
                <a:solidFill>
                  <a:srgbClr val="0070C0"/>
                </a:solidFill>
                <a:latin typeface="Times New Roman" pitchFamily="18" charset="0"/>
                <a:cs typeface="Times New Roman" pitchFamily="18" charset="0"/>
              </a:rPr>
              <a:t>Жұбан Молдағалиев, Қуаныш Сұлтанов, Ғафу Қайырбеков, Әбіш Кекілбаев</a:t>
            </a:r>
            <a:r>
              <a:rPr lang="ru-RU" sz="1200" b="1" i="1" dirty="0" smtClean="0">
                <a:solidFill>
                  <a:srgbClr val="0070C0"/>
                </a:solidFill>
                <a:latin typeface="Times New Roman" pitchFamily="18" charset="0"/>
                <a:cs typeface="Times New Roman" pitchFamily="18" charset="0"/>
              </a:rPr>
              <a:t>, </a:t>
            </a:r>
            <a:r>
              <a:rPr lang="ru-RU" sz="1200" b="1" i="1" dirty="0" err="1" smtClean="0">
                <a:solidFill>
                  <a:srgbClr val="0070C0"/>
                </a:solidFill>
                <a:latin typeface="Times New Roman" pitchFamily="18" charset="0"/>
                <a:cs typeface="Times New Roman" pitchFamily="18" charset="0"/>
              </a:rPr>
              <a:t>Райымбек</a:t>
            </a:r>
            <a:r>
              <a:rPr lang="ru-RU" sz="1200" b="1" i="1" dirty="0" smtClean="0">
                <a:solidFill>
                  <a:srgbClr val="0070C0"/>
                </a:solidFill>
                <a:latin typeface="Times New Roman" pitchFamily="18" charset="0"/>
                <a:cs typeface="Times New Roman" pitchFamily="18" charset="0"/>
              </a:rPr>
              <a:t> </a:t>
            </a:r>
            <a:r>
              <a:rPr lang="ru-RU" sz="1200" b="1" i="1" dirty="0" err="1" smtClean="0">
                <a:solidFill>
                  <a:srgbClr val="0070C0"/>
                </a:solidFill>
                <a:latin typeface="Times New Roman" pitchFamily="18" charset="0"/>
                <a:cs typeface="Times New Roman" pitchFamily="18" charset="0"/>
              </a:rPr>
              <a:t>Сейтіметов</a:t>
            </a:r>
            <a:r>
              <a:rPr lang="ru-RU" sz="1200" b="1" i="1" dirty="0" smtClean="0">
                <a:solidFill>
                  <a:srgbClr val="0070C0"/>
                </a:solidFill>
                <a:latin typeface="Times New Roman" pitchFamily="18" charset="0"/>
                <a:cs typeface="Times New Roman" pitchFamily="18" charset="0"/>
              </a:rPr>
              <a:t>. </a:t>
            </a:r>
            <a:endParaRPr lang="ru-RU" sz="1200" b="1" i="1" dirty="0">
              <a:solidFill>
                <a:srgbClr val="0070C0"/>
              </a:solidFill>
              <a:latin typeface="Times New Roman" pitchFamily="18" charset="0"/>
              <a:cs typeface="Times New Roman" pitchFamily="18" charset="0"/>
            </a:endParaRPr>
          </a:p>
        </p:txBody>
      </p:sp>
      <p:sp>
        <p:nvSpPr>
          <p:cNvPr id="8" name="Прямоугольник 7"/>
          <p:cNvSpPr/>
          <p:nvPr/>
        </p:nvSpPr>
        <p:spPr>
          <a:xfrm>
            <a:off x="4857752" y="5929330"/>
            <a:ext cx="4143404" cy="492443"/>
          </a:xfrm>
          <a:prstGeom prst="rect">
            <a:avLst/>
          </a:prstGeom>
        </p:spPr>
        <p:txBody>
          <a:bodyPr wrap="square">
            <a:spAutoFit/>
          </a:bodyPr>
          <a:lstStyle/>
          <a:p>
            <a:r>
              <a:rPr lang="ru-RU" sz="1400" b="1" i="1" dirty="0" smtClean="0">
                <a:latin typeface="Times New Roman" pitchFamily="18" charset="0"/>
                <a:cs typeface="Times New Roman" pitchFamily="18" charset="0"/>
              </a:rPr>
              <a:t>    </a:t>
            </a:r>
            <a:r>
              <a:rPr lang="ru-RU" sz="1200" b="1" i="1" dirty="0" err="1" smtClean="0">
                <a:solidFill>
                  <a:srgbClr val="0070C0"/>
                </a:solidFill>
                <a:latin typeface="Times New Roman" pitchFamily="18" charset="0"/>
                <a:cs typeface="Times New Roman" pitchFamily="18" charset="0"/>
              </a:rPr>
              <a:t>Оқырманмен </a:t>
            </a:r>
            <a:r>
              <a:rPr lang="ru-RU" sz="1200" b="1" i="1" dirty="0" err="1" smtClean="0">
                <a:solidFill>
                  <a:srgbClr val="0070C0"/>
                </a:solidFill>
                <a:latin typeface="Times New Roman" pitchFamily="18" charset="0"/>
                <a:cs typeface="Times New Roman" pitchFamily="18" charset="0"/>
              </a:rPr>
              <a:t>ойласу</a:t>
            </a:r>
            <a:r>
              <a:rPr lang="ru-RU" sz="1200" b="1" i="1" dirty="0" smtClean="0">
                <a:solidFill>
                  <a:srgbClr val="0070C0"/>
                </a:solidFill>
                <a:latin typeface="Times New Roman" pitchFamily="18" charset="0"/>
                <a:cs typeface="Times New Roman" pitchFamily="18" charset="0"/>
              </a:rPr>
              <a:t>. </a:t>
            </a:r>
            <a:r>
              <a:rPr lang="ru-RU" sz="1200" b="1" i="1" dirty="0" err="1" smtClean="0">
                <a:solidFill>
                  <a:srgbClr val="0070C0"/>
                </a:solidFill>
                <a:latin typeface="Times New Roman" pitchFamily="18" charset="0"/>
                <a:cs typeface="Times New Roman" pitchFamily="18" charset="0"/>
              </a:rPr>
              <a:t>Мінбеде</a:t>
            </a:r>
            <a:r>
              <a:rPr lang="ru-RU" sz="1200" b="1" i="1" dirty="0" smtClean="0">
                <a:solidFill>
                  <a:srgbClr val="0070C0"/>
                </a:solidFill>
                <a:latin typeface="Times New Roman" pitchFamily="18" charset="0"/>
                <a:cs typeface="Times New Roman" pitchFamily="18" charset="0"/>
              </a:rPr>
              <a:t> </a:t>
            </a:r>
            <a:r>
              <a:rPr lang="ru-RU" sz="1200" b="1" i="1" dirty="0" err="1" smtClean="0">
                <a:solidFill>
                  <a:srgbClr val="0070C0"/>
                </a:solidFill>
                <a:latin typeface="Times New Roman" pitchFamily="18" charset="0"/>
                <a:cs typeface="Times New Roman" pitchFamily="18" charset="0"/>
              </a:rPr>
              <a:t>жазушы</a:t>
            </a:r>
            <a:r>
              <a:rPr lang="ru-RU" sz="1200" b="1" i="1" dirty="0" smtClean="0">
                <a:solidFill>
                  <a:srgbClr val="0070C0"/>
                </a:solidFill>
                <a:latin typeface="Times New Roman" pitchFamily="18" charset="0"/>
                <a:cs typeface="Times New Roman" pitchFamily="18" charset="0"/>
              </a:rPr>
              <a:t> </a:t>
            </a:r>
            <a:r>
              <a:rPr lang="ru-RU" sz="1200" b="1" i="1" dirty="0" err="1" smtClean="0">
                <a:solidFill>
                  <a:srgbClr val="0070C0"/>
                </a:solidFill>
                <a:latin typeface="Times New Roman" pitchFamily="18" charset="0"/>
                <a:cs typeface="Times New Roman" pitchFamily="18" charset="0"/>
              </a:rPr>
              <a:t>Сейітжан</a:t>
            </a:r>
            <a:r>
              <a:rPr lang="ru-RU" sz="1200" b="1" i="1" dirty="0" smtClean="0">
                <a:solidFill>
                  <a:srgbClr val="0070C0"/>
                </a:solidFill>
                <a:latin typeface="Times New Roman" pitchFamily="18" charset="0"/>
                <a:cs typeface="Times New Roman" pitchFamily="18" charset="0"/>
              </a:rPr>
              <a:t> </a:t>
            </a:r>
            <a:r>
              <a:rPr lang="ru-RU" sz="1200" b="1" i="1" dirty="0" smtClean="0">
                <a:solidFill>
                  <a:srgbClr val="0070C0"/>
                </a:solidFill>
                <a:latin typeface="Times New Roman" pitchFamily="18" charset="0"/>
                <a:cs typeface="Times New Roman" pitchFamily="18" charset="0"/>
              </a:rPr>
              <a:t> Омаров </a:t>
            </a:r>
            <a:endParaRPr lang="ru-RU" sz="1200" b="1" i="1" dirty="0">
              <a:solidFill>
                <a:srgbClr val="0070C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Кайырбеков Г. вирт выст\WhatsApp Image 2024-01-11 at 12.25.24 (3).jpeg"/>
          <p:cNvPicPr>
            <a:picLocks noGrp="1" noChangeAspect="1" noChangeArrowheads="1"/>
          </p:cNvPicPr>
          <p:nvPr>
            <p:ph sz="half" idx="1"/>
          </p:nvPr>
        </p:nvPicPr>
        <p:blipFill>
          <a:blip r:embed="rId2"/>
          <a:srcRect/>
          <a:stretch>
            <a:fillRect/>
          </a:stretch>
        </p:blipFill>
        <p:spPr bwMode="auto">
          <a:xfrm>
            <a:off x="1214414" y="642918"/>
            <a:ext cx="2714644"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3571868" y="357166"/>
            <a:ext cx="5357850" cy="6143668"/>
          </a:xfrm>
        </p:spPr>
        <p:txBody>
          <a:bodyPr>
            <a:normAutofit fontScale="92500"/>
          </a:bodyPr>
          <a:lstStyle/>
          <a:p>
            <a:pPr>
              <a:buNone/>
            </a:pPr>
            <a:r>
              <a:rPr lang="ru-RU" sz="1600" b="1" i="1" dirty="0" smtClean="0">
                <a:solidFill>
                  <a:srgbClr val="FF0000"/>
                </a:solidFill>
                <a:latin typeface="Times New Roman" pitchFamily="18" charset="0"/>
                <a:cs typeface="Times New Roman" pitchFamily="18" charset="0"/>
              </a:rPr>
              <a:t>        84(5Каз</a:t>
            </a:r>
            <a:r>
              <a:rPr lang="ru-RU" sz="1600" b="1" i="1" dirty="0">
                <a:solidFill>
                  <a:srgbClr val="FF0000"/>
                </a:solidFill>
                <a:latin typeface="Times New Roman" pitchFamily="18" charset="0"/>
                <a:cs typeface="Times New Roman" pitchFamily="18" charset="0"/>
              </a:rPr>
              <a:t>)</a:t>
            </a:r>
            <a:br>
              <a:rPr lang="ru-RU" sz="1600" b="1" i="1" dirty="0">
                <a:solidFill>
                  <a:srgbClr val="FF0000"/>
                </a:solidFill>
                <a:latin typeface="Times New Roman" pitchFamily="18" charset="0"/>
                <a:cs typeface="Times New Roman" pitchFamily="18" charset="0"/>
              </a:rPr>
            </a:br>
            <a:r>
              <a:rPr lang="ru-RU" sz="1600" b="1" i="1" dirty="0">
                <a:solidFill>
                  <a:srgbClr val="FF0000"/>
                </a:solidFill>
                <a:latin typeface="Times New Roman" pitchFamily="18" charset="0"/>
                <a:cs typeface="Times New Roman" pitchFamily="18" charset="0"/>
              </a:rPr>
              <a:t>Қ </a:t>
            </a:r>
            <a:r>
              <a:rPr lang="ru-RU" sz="1600" b="1" i="1" dirty="0" smtClean="0">
                <a:solidFill>
                  <a:srgbClr val="FF0000"/>
                </a:solidFill>
                <a:latin typeface="Times New Roman" pitchFamily="18" charset="0"/>
                <a:cs typeface="Times New Roman" pitchFamily="18" charset="0"/>
              </a:rPr>
              <a:t>15</a:t>
            </a:r>
          </a:p>
          <a:p>
            <a:pPr>
              <a:buNone/>
            </a:pPr>
            <a:r>
              <a:rPr lang="ru-RU" sz="1600" b="1" i="1" dirty="0">
                <a:solidFill>
                  <a:srgbClr val="FF0000"/>
                </a:solidFill>
                <a:latin typeface="Times New Roman" pitchFamily="18" charset="0"/>
                <a:cs typeface="Times New Roman" pitchFamily="18" charset="0"/>
              </a:rPr>
              <a:t/>
            </a:r>
            <a:br>
              <a:rPr lang="ru-RU" sz="1600" b="1" i="1" dirty="0">
                <a:solidFill>
                  <a:srgbClr val="FF0000"/>
                </a:solidFill>
                <a:latin typeface="Times New Roman" pitchFamily="18" charset="0"/>
                <a:cs typeface="Times New Roman" pitchFamily="18" charset="0"/>
              </a:rPr>
            </a:br>
            <a:r>
              <a:rPr lang="ru-RU" sz="1600" b="1" i="1" dirty="0" smtClean="0">
                <a:solidFill>
                  <a:srgbClr val="FF0000"/>
                </a:solidFill>
                <a:latin typeface="Times New Roman" pitchFamily="18" charset="0"/>
                <a:cs typeface="Times New Roman" pitchFamily="18" charset="0"/>
              </a:rPr>
              <a:t>         </a:t>
            </a:r>
            <a:r>
              <a:rPr lang="ru-RU" sz="1600" b="1" i="1" dirty="0" err="1" smtClean="0">
                <a:solidFill>
                  <a:srgbClr val="FF0000"/>
                </a:solidFill>
                <a:latin typeface="Times New Roman" pitchFamily="18" charset="0"/>
                <a:cs typeface="Times New Roman" pitchFamily="18" charset="0"/>
              </a:rPr>
              <a:t>Қайырбеков</a:t>
            </a:r>
            <a:r>
              <a:rPr lang="ru-RU" sz="1600" b="1" i="1" dirty="0" err="1">
                <a:solidFill>
                  <a:srgbClr val="FF0000"/>
                </a:solidFill>
                <a:latin typeface="Times New Roman" pitchFamily="18" charset="0"/>
                <a:cs typeface="Times New Roman" pitchFamily="18" charset="0"/>
              </a:rPr>
              <a:t>, </a:t>
            </a:r>
            <a:r>
              <a:rPr lang="ru-RU" sz="1600" b="1" i="1" dirty="0">
                <a:solidFill>
                  <a:srgbClr val="FF0000"/>
                </a:solidFill>
                <a:latin typeface="Times New Roman" pitchFamily="18" charset="0"/>
                <a:cs typeface="Times New Roman" pitchFamily="18" charset="0"/>
              </a:rPr>
              <a:t>Ғ. </a:t>
            </a:r>
            <a:r>
              <a:rPr lang="ru-RU" sz="1600" b="1" i="1" dirty="0" err="1" smtClean="0">
                <a:solidFill>
                  <a:srgbClr val="FF0000"/>
                </a:solidFill>
                <a:latin typeface="Times New Roman" pitchFamily="18" charset="0"/>
                <a:cs typeface="Times New Roman" pitchFamily="18" charset="0"/>
              </a:rPr>
              <a:t>Атамекен</a:t>
            </a:r>
            <a:r>
              <a:rPr lang="ru-RU" sz="1600" b="1" i="1" dirty="0" smtClean="0">
                <a:solidFill>
                  <a:srgbClr val="FF0000"/>
                </a:solidFill>
                <a:latin typeface="Times New Roman" pitchFamily="18" charset="0"/>
                <a:cs typeface="Times New Roman" pitchFamily="18" charset="0"/>
              </a:rPr>
              <a:t> </a:t>
            </a:r>
            <a:r>
              <a:rPr lang="ru-RU" sz="1600" b="1" i="1" dirty="0">
                <a:solidFill>
                  <a:srgbClr val="FF0000"/>
                </a:solidFill>
                <a:latin typeface="Times New Roman" pitchFamily="18" charset="0"/>
                <a:cs typeface="Times New Roman" pitchFamily="18" charset="0"/>
              </a:rPr>
              <a:t>: </a:t>
            </a:r>
            <a:r>
              <a:rPr lang="ru-RU" sz="1600" b="1" i="1" dirty="0" err="1">
                <a:solidFill>
                  <a:srgbClr val="FF0000"/>
                </a:solidFill>
                <a:latin typeface="Times New Roman" pitchFamily="18" charset="0"/>
                <a:cs typeface="Times New Roman" pitchFamily="18" charset="0"/>
              </a:rPr>
              <a:t>очерктер</a:t>
            </a:r>
            <a:r>
              <a:rPr lang="ru-RU" sz="1600" b="1" i="1" dirty="0">
                <a:solidFill>
                  <a:srgbClr val="FF0000"/>
                </a:solidFill>
                <a:latin typeface="Times New Roman" pitchFamily="18" charset="0"/>
                <a:cs typeface="Times New Roman" pitchFamily="18" charset="0"/>
              </a:rPr>
              <a:t> / </a:t>
            </a:r>
            <a:r>
              <a:rPr lang="ru-RU" sz="1600" b="1" i="1" dirty="0" err="1">
                <a:solidFill>
                  <a:srgbClr val="FF0000"/>
                </a:solidFill>
                <a:latin typeface="Times New Roman" pitchFamily="18" charset="0"/>
                <a:cs typeface="Times New Roman" pitchFamily="18" charset="0"/>
              </a:rPr>
              <a:t>Құраст.</a:t>
            </a:r>
            <a:r>
              <a:rPr lang="ru-RU" sz="1600" b="1" i="1" dirty="0">
                <a:solidFill>
                  <a:srgbClr val="FF0000"/>
                </a:solidFill>
                <a:latin typeface="Times New Roman" pitchFamily="18" charset="0"/>
                <a:cs typeface="Times New Roman" pitchFamily="18" charset="0"/>
              </a:rPr>
              <a:t> Б. </a:t>
            </a:r>
            <a:r>
              <a:rPr lang="ru-RU" sz="1600" b="1" i="1" dirty="0" err="1">
                <a:solidFill>
                  <a:srgbClr val="FF0000"/>
                </a:solidFill>
                <a:latin typeface="Times New Roman" pitchFamily="18" charset="0"/>
                <a:cs typeface="Times New Roman" pitchFamily="18" charset="0"/>
              </a:rPr>
              <a:t>Хамзина</a:t>
            </a:r>
            <a:r>
              <a:rPr lang="ru-RU" sz="1600" b="1" i="1" dirty="0">
                <a:solidFill>
                  <a:srgbClr val="FF0000"/>
                </a:solidFill>
                <a:latin typeface="Times New Roman" pitchFamily="18" charset="0"/>
                <a:cs typeface="Times New Roman" pitchFamily="18" charset="0"/>
              </a:rPr>
              <a:t>, Ә. Қ. </a:t>
            </a:r>
            <a:r>
              <a:rPr lang="ru-RU" sz="1600" b="1" i="1" dirty="0" err="1">
                <a:solidFill>
                  <a:srgbClr val="FF0000"/>
                </a:solidFill>
                <a:latin typeface="Times New Roman" pitchFamily="18" charset="0"/>
                <a:cs typeface="Times New Roman" pitchFamily="18" charset="0"/>
              </a:rPr>
              <a:t>Қайырбекова.</a:t>
            </a:r>
            <a:r>
              <a:rPr lang="ru-RU" sz="1600" b="1" i="1" dirty="0">
                <a:solidFill>
                  <a:srgbClr val="FF0000"/>
                </a:solidFill>
                <a:latin typeface="Times New Roman" pitchFamily="18" charset="0"/>
                <a:cs typeface="Times New Roman" pitchFamily="18" charset="0"/>
              </a:rPr>
              <a:t> - А. : </a:t>
            </a:r>
            <a:r>
              <a:rPr lang="ru-RU" sz="1600" b="1" i="1" dirty="0" err="1">
                <a:solidFill>
                  <a:srgbClr val="FF0000"/>
                </a:solidFill>
                <a:latin typeface="Times New Roman" pitchFamily="18" charset="0"/>
                <a:cs typeface="Times New Roman" pitchFamily="18" charset="0"/>
              </a:rPr>
              <a:t>Қайнар, </a:t>
            </a:r>
            <a:r>
              <a:rPr lang="ru-RU" sz="1600" b="1" i="1" dirty="0">
                <a:solidFill>
                  <a:srgbClr val="FF0000"/>
                </a:solidFill>
                <a:latin typeface="Times New Roman" pitchFamily="18" charset="0"/>
                <a:cs typeface="Times New Roman" pitchFamily="18" charset="0"/>
              </a:rPr>
              <a:t>2005. - 320 с</a:t>
            </a:r>
            <a:r>
              <a:rPr lang="ru-RU" sz="1600" b="1" i="1" dirty="0" smtClean="0">
                <a:solidFill>
                  <a:srgbClr val="FF0000"/>
                </a:solidFill>
                <a:latin typeface="Times New Roman" pitchFamily="18" charset="0"/>
                <a:cs typeface="Times New Roman" pitchFamily="18" charset="0"/>
              </a:rPr>
              <a:t>.</a:t>
            </a:r>
          </a:p>
          <a:p>
            <a:pPr>
              <a:buNone/>
            </a:pPr>
            <a:endParaRPr lang="kk-KZ" sz="1600" b="1" i="1" dirty="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Қазақстанның халық жазушысы Ғафу Қайырбековтің бұл жинағына оның бұрын жарияланбаған көркем очерктері топтастырылған. Кітаптың негізгі тақырыбы – тәуелсіз мемлекетімізді мекендеген ауыл тұрғындарының кешегі және бүгінгі өмір тынысы, әсіресе қайта құру кезеңінде қазақ ауылдарында болған өзгерістер. Елдегі қарапайым егінші диқандардың қажыр-қайртақа толы еңбегін, олардың биік адамгершілік қасиеттерін автор ақындық көзбен шабытты жырлаған. </a:t>
            </a:r>
          </a:p>
          <a:p>
            <a:pPr algn="just">
              <a:buNone/>
            </a:pPr>
            <a:endParaRPr lang="kk-KZ" sz="1600" b="1" i="1" dirty="0">
              <a:solidFill>
                <a:srgbClr val="0070C0"/>
              </a:solidFill>
              <a:latin typeface="Times New Roman" pitchFamily="18" charset="0"/>
              <a:cs typeface="Times New Roman" pitchFamily="18" charset="0"/>
            </a:endParaRP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a:solidFill>
                  <a:srgbClr val="0070C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     Барлығы: 1 дана (көркем әдебиеттер абономенті).</a:t>
            </a:r>
            <a:endParaRPr lang="kk-KZ" sz="1600" b="1" i="1" dirty="0" smtClean="0">
              <a:solidFill>
                <a:srgbClr val="0070C0"/>
              </a:solidFill>
              <a:latin typeface="Times New Roman" pitchFamily="18" charset="0"/>
              <a:cs typeface="Times New Roman" pitchFamily="18" charset="0"/>
            </a:endParaRPr>
          </a:p>
          <a:p>
            <a:pPr algn="just">
              <a:buNone/>
            </a:pPr>
            <a:endParaRPr lang="kk-KZ" sz="1600" b="1" i="1" dirty="0">
              <a:solidFill>
                <a:srgbClr val="0070C0"/>
              </a:solidFill>
              <a:latin typeface="Times New Roman" pitchFamily="18" charset="0"/>
              <a:cs typeface="Times New Roman" pitchFamily="18" charset="0"/>
            </a:endParaRP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a:solidFill>
                  <a:srgbClr val="0070C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half" idx="1"/>
          </p:nvPr>
        </p:nvPicPr>
        <p:blipFill>
          <a:blip r:embed="rId2"/>
          <a:srcRect/>
          <a:stretch>
            <a:fillRect/>
          </a:stretch>
        </p:blipFill>
        <p:spPr bwMode="auto">
          <a:xfrm>
            <a:off x="1142976" y="285728"/>
            <a:ext cx="4038600" cy="26196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171" name="Picture 3"/>
          <p:cNvPicPr>
            <a:picLocks noGrp="1" noChangeAspect="1" noChangeArrowheads="1"/>
          </p:cNvPicPr>
          <p:nvPr>
            <p:ph sz="half" idx="2"/>
          </p:nvPr>
        </p:nvPicPr>
        <p:blipFill>
          <a:blip r:embed="rId3"/>
          <a:srcRect/>
          <a:stretch>
            <a:fillRect/>
          </a:stretch>
        </p:blipFill>
        <p:spPr bwMode="auto">
          <a:xfrm>
            <a:off x="4929190" y="3429000"/>
            <a:ext cx="4038600" cy="26552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1142976" y="3071810"/>
            <a:ext cx="3929089" cy="338554"/>
          </a:xfrm>
          <a:prstGeom prst="rect">
            <a:avLst/>
          </a:prstGeom>
        </p:spPr>
        <p:txBody>
          <a:bodyPr wrap="square">
            <a:spAutoFit/>
          </a:bodyPr>
          <a:lstStyle/>
          <a:p>
            <a:r>
              <a:rPr lang="ru-RU" sz="1600" b="1" i="1" dirty="0" err="1" smtClean="0">
                <a:solidFill>
                  <a:srgbClr val="0070C0"/>
                </a:solidFill>
                <a:latin typeface="Times New Roman" pitchFamily="18" charset="0"/>
                <a:cs typeface="Times New Roman" pitchFamily="18" charset="0"/>
              </a:rPr>
              <a:t>Ғафу Қайырбеков, Сабыр</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Ниязбеков</a:t>
            </a:r>
            <a:r>
              <a:rPr lang="ru-RU" sz="1600" b="1" i="1" dirty="0" smtClean="0">
                <a:solidFill>
                  <a:srgbClr val="0070C0"/>
                </a:solidFill>
                <a:latin typeface="Times New Roman" pitchFamily="18" charset="0"/>
                <a:cs typeface="Times New Roman" pitchFamily="18" charset="0"/>
              </a:rPr>
              <a:t> </a:t>
            </a:r>
            <a:endParaRPr lang="ru-RU" sz="1600" b="1" i="1" dirty="0">
              <a:solidFill>
                <a:srgbClr val="0070C0"/>
              </a:solidFill>
              <a:latin typeface="Times New Roman" pitchFamily="18" charset="0"/>
              <a:cs typeface="Times New Roman" pitchFamily="18" charset="0"/>
            </a:endParaRPr>
          </a:p>
        </p:txBody>
      </p:sp>
      <p:sp>
        <p:nvSpPr>
          <p:cNvPr id="8" name="Прямоугольник 7"/>
          <p:cNvSpPr/>
          <p:nvPr/>
        </p:nvSpPr>
        <p:spPr>
          <a:xfrm>
            <a:off x="4857752" y="6215082"/>
            <a:ext cx="4071966" cy="338554"/>
          </a:xfrm>
          <a:prstGeom prst="rect">
            <a:avLst/>
          </a:prstGeom>
        </p:spPr>
        <p:txBody>
          <a:bodyPr wrap="square">
            <a:spAutoFit/>
          </a:bodyPr>
          <a:lstStyle/>
          <a:p>
            <a:r>
              <a:rPr lang="ru-RU" sz="1600" b="1" i="1" dirty="0" smtClean="0">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Ғафу+Бәдеш </a:t>
            </a:r>
            <a:r>
              <a:rPr lang="ru-RU" sz="1600" b="1" i="1" dirty="0" smtClean="0">
                <a:solidFill>
                  <a:srgbClr val="0070C0"/>
                </a:solidFill>
                <a:latin typeface="Times New Roman" pitchFamily="18" charset="0"/>
                <a:cs typeface="Times New Roman" pitchFamily="18" charset="0"/>
              </a:rPr>
              <a:t>25 </a:t>
            </a:r>
            <a:r>
              <a:rPr lang="ru-RU" sz="1600" b="1" i="1" dirty="0" err="1" smtClean="0">
                <a:solidFill>
                  <a:srgbClr val="0070C0"/>
                </a:solidFill>
                <a:latin typeface="Times New Roman" pitchFamily="18" charset="0"/>
                <a:cs typeface="Times New Roman" pitchFamily="18" charset="0"/>
              </a:rPr>
              <a:t>жылдық </a:t>
            </a:r>
            <a:r>
              <a:rPr lang="ru-RU" sz="1600" b="1" i="1" dirty="0" smtClean="0">
                <a:solidFill>
                  <a:srgbClr val="0070C0"/>
                </a:solidFill>
                <a:latin typeface="Times New Roman" pitchFamily="18" charset="0"/>
                <a:cs typeface="Times New Roman" pitchFamily="18" charset="0"/>
              </a:rPr>
              <a:t>той. </a:t>
            </a:r>
            <a:endParaRPr lang="ru-RU" sz="1600" b="1" i="1" dirty="0">
              <a:solidFill>
                <a:srgbClr val="0070C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half" idx="1"/>
          </p:nvPr>
        </p:nvPicPr>
        <p:blipFill>
          <a:blip r:embed="rId2"/>
          <a:srcRect/>
          <a:stretch>
            <a:fillRect/>
          </a:stretch>
        </p:blipFill>
        <p:spPr bwMode="auto">
          <a:xfrm>
            <a:off x="1071538" y="357166"/>
            <a:ext cx="4038600" cy="25286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195" name="Picture 3"/>
          <p:cNvPicPr>
            <a:picLocks noGrp="1" noChangeAspect="1" noChangeArrowheads="1"/>
          </p:cNvPicPr>
          <p:nvPr>
            <p:ph sz="half" idx="2"/>
          </p:nvPr>
        </p:nvPicPr>
        <p:blipFill>
          <a:blip r:embed="rId3"/>
          <a:srcRect/>
          <a:stretch>
            <a:fillRect/>
          </a:stretch>
        </p:blipFill>
        <p:spPr bwMode="auto">
          <a:xfrm>
            <a:off x="4714876" y="2928934"/>
            <a:ext cx="4038600" cy="2719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1071538" y="2928934"/>
            <a:ext cx="3500462" cy="276999"/>
          </a:xfrm>
          <a:prstGeom prst="rect">
            <a:avLst/>
          </a:prstGeom>
        </p:spPr>
        <p:txBody>
          <a:bodyPr wrap="square">
            <a:spAutoFit/>
          </a:bodyPr>
          <a:lstStyle/>
          <a:p>
            <a:r>
              <a:rPr lang="ru-RU" sz="1200" b="1" i="1" dirty="0" err="1" smtClean="0">
                <a:solidFill>
                  <a:srgbClr val="0070C0"/>
                </a:solidFill>
                <a:latin typeface="Times New Roman" pitchFamily="18" charset="0"/>
                <a:cs typeface="Times New Roman" pitchFamily="18" charset="0"/>
              </a:rPr>
              <a:t>Ғ.Қайырбеков, </a:t>
            </a:r>
            <a:r>
              <a:rPr lang="ru-RU" sz="1200" b="1" i="1" dirty="0" smtClean="0">
                <a:solidFill>
                  <a:srgbClr val="0070C0"/>
                </a:solidFill>
                <a:latin typeface="Times New Roman" pitchFamily="18" charset="0"/>
                <a:cs typeface="Times New Roman" pitchFamily="18" charset="0"/>
              </a:rPr>
              <a:t>Олег </a:t>
            </a:r>
            <a:r>
              <a:rPr lang="ru-RU" sz="1200" b="1" i="1" dirty="0" err="1" smtClean="0">
                <a:solidFill>
                  <a:srgbClr val="0070C0"/>
                </a:solidFill>
                <a:latin typeface="Times New Roman" pitchFamily="18" charset="0"/>
                <a:cs typeface="Times New Roman" pitchFamily="18" charset="0"/>
              </a:rPr>
              <a:t>Шестинский</a:t>
            </a:r>
            <a:r>
              <a:rPr lang="ru-RU" sz="1200" b="1" i="1" dirty="0" smtClean="0">
                <a:solidFill>
                  <a:srgbClr val="0070C0"/>
                </a:solidFill>
                <a:latin typeface="Times New Roman" pitchFamily="18" charset="0"/>
                <a:cs typeface="Times New Roman" pitchFamily="18" charset="0"/>
              </a:rPr>
              <a:t> </a:t>
            </a:r>
            <a:r>
              <a:rPr lang="ru-RU" sz="1200" b="1" i="1" dirty="0" err="1" smtClean="0">
                <a:solidFill>
                  <a:srgbClr val="0070C0"/>
                </a:solidFill>
                <a:latin typeface="Times New Roman" pitchFamily="18" charset="0"/>
                <a:cs typeface="Times New Roman" pitchFamily="18" charset="0"/>
              </a:rPr>
              <a:t>тағы басқалар</a:t>
            </a:r>
            <a:r>
              <a:rPr lang="ru-RU" sz="1200" b="1" i="1" dirty="0" smtClean="0">
                <a:solidFill>
                  <a:srgbClr val="0070C0"/>
                </a:solidFill>
                <a:latin typeface="Times New Roman" pitchFamily="18" charset="0"/>
                <a:cs typeface="Times New Roman" pitchFamily="18" charset="0"/>
              </a:rPr>
              <a:t> </a:t>
            </a:r>
            <a:endParaRPr lang="ru-RU" sz="1200" b="1" i="1" dirty="0">
              <a:solidFill>
                <a:srgbClr val="0070C0"/>
              </a:solidFill>
              <a:latin typeface="Times New Roman" pitchFamily="18" charset="0"/>
              <a:cs typeface="Times New Roman" pitchFamily="18" charset="0"/>
            </a:endParaRPr>
          </a:p>
        </p:txBody>
      </p:sp>
      <p:sp>
        <p:nvSpPr>
          <p:cNvPr id="8" name="Прямоугольник 7"/>
          <p:cNvSpPr/>
          <p:nvPr/>
        </p:nvSpPr>
        <p:spPr>
          <a:xfrm>
            <a:off x="4643438" y="5715015"/>
            <a:ext cx="4000528" cy="738664"/>
          </a:xfrm>
          <a:prstGeom prst="rect">
            <a:avLst/>
          </a:prstGeom>
        </p:spPr>
        <p:txBody>
          <a:bodyPr wrap="square">
            <a:spAutoFit/>
          </a:bodyPr>
          <a:lstStyle/>
          <a:p>
            <a:r>
              <a:rPr lang="ru-RU" sz="1400" b="1" i="1" dirty="0" err="1" smtClean="0">
                <a:solidFill>
                  <a:srgbClr val="0070C0"/>
                </a:solidFill>
                <a:latin typeface="Times New Roman" pitchFamily="18" charset="0"/>
                <a:cs typeface="Times New Roman" pitchFamily="18" charset="0"/>
              </a:rPr>
              <a:t>Оқжетпес:(Көкшетау</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Бірінші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қатарда: Ғафу, Бәдеш апай</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Әди Шәріпов.</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Екінші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қатарда: жазушы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Төлен Әбдіков,</a:t>
            </a:r>
            <a:r>
              <a:rPr lang="ru-RU" sz="1400" b="1" i="1" dirty="0" smtClean="0">
                <a:solidFill>
                  <a:srgbClr val="0070C0"/>
                </a:solidFill>
                <a:latin typeface="Times New Roman" pitchFamily="18" charset="0"/>
                <a:cs typeface="Times New Roman" pitchFamily="18" charset="0"/>
              </a:rPr>
              <a:t> </a:t>
            </a:r>
            <a:r>
              <a:rPr lang="kk-KZ" sz="1400" b="1" i="1" dirty="0" smtClean="0">
                <a:solidFill>
                  <a:srgbClr val="0070C0"/>
                </a:solidFill>
                <a:latin typeface="Times New Roman" pitchFamily="18" charset="0"/>
                <a:cs typeface="Times New Roman" pitchFamily="18" charset="0"/>
              </a:rPr>
              <a:t>әй</a:t>
            </a:r>
            <a:r>
              <a:rPr lang="ru-RU" sz="1400" b="1" i="1" dirty="0" err="1" smtClean="0">
                <a:solidFill>
                  <a:srgbClr val="0070C0"/>
                </a:solidFill>
                <a:latin typeface="Times New Roman" pitchFamily="18" charset="0"/>
                <a:cs typeface="Times New Roman" pitchFamily="18" charset="0"/>
              </a:rPr>
              <a:t>елі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Күлән </a:t>
            </a:r>
            <a:r>
              <a:rPr lang="ru-RU" sz="1400" b="1" i="1" dirty="0" smtClean="0">
                <a:solidFill>
                  <a:srgbClr val="0070C0"/>
                </a:solidFill>
                <a:latin typeface="Times New Roman" pitchFamily="18" charset="0"/>
                <a:cs typeface="Times New Roman" pitchFamily="18" charset="0"/>
              </a:rPr>
              <a:t>т.б. </a:t>
            </a:r>
            <a:endParaRPr lang="ru-RU" sz="1400" b="1" i="1" dirty="0">
              <a:solidFill>
                <a:srgbClr val="0070C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sz="half" idx="1"/>
          </p:nvPr>
        </p:nvPicPr>
        <p:blipFill>
          <a:blip r:embed="rId2"/>
          <a:srcRect/>
          <a:stretch>
            <a:fillRect/>
          </a:stretch>
        </p:blipFill>
        <p:spPr bwMode="auto">
          <a:xfrm>
            <a:off x="1214414" y="571480"/>
            <a:ext cx="2571768"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3571868" y="357166"/>
            <a:ext cx="5286412" cy="6215106"/>
          </a:xfrm>
        </p:spPr>
        <p:txBody>
          <a:bodyPr>
            <a:normAutofit/>
          </a:bodyPr>
          <a:lstStyle/>
          <a:p>
            <a:pPr>
              <a:buNone/>
            </a:pPr>
            <a:r>
              <a:rPr lang="ru-RU" sz="1600" b="1" i="1" dirty="0" smtClean="0">
                <a:latin typeface="Times New Roman" pitchFamily="18" charset="0"/>
                <a:cs typeface="Times New Roman" pitchFamily="18" charset="0"/>
              </a:rPr>
              <a:t>       </a:t>
            </a:r>
            <a:r>
              <a:rPr lang="ru-RU" sz="1600" b="1" i="1" dirty="0" smtClean="0">
                <a:solidFill>
                  <a:srgbClr val="FF0000"/>
                </a:solidFill>
                <a:latin typeface="Times New Roman" pitchFamily="18" charset="0"/>
                <a:cs typeface="Times New Roman" pitchFamily="18" charset="0"/>
              </a:rPr>
              <a:t>С </a:t>
            </a:r>
            <a:r>
              <a:rPr lang="ru-RU" sz="1600" b="1" i="1" dirty="0">
                <a:solidFill>
                  <a:srgbClr val="FF0000"/>
                </a:solidFill>
                <a:latin typeface="Times New Roman" pitchFamily="18" charset="0"/>
                <a:cs typeface="Times New Roman" pitchFamily="18" charset="0"/>
              </a:rPr>
              <a:t>(</a:t>
            </a:r>
            <a:r>
              <a:rPr lang="ru-RU" sz="1600" b="1" i="1" dirty="0" err="1">
                <a:solidFill>
                  <a:srgbClr val="FF0000"/>
                </a:solidFill>
                <a:latin typeface="Times New Roman" pitchFamily="18" charset="0"/>
                <a:cs typeface="Times New Roman" pitchFamily="18" charset="0"/>
              </a:rPr>
              <a:t>Каз</a:t>
            </a:r>
            <a:r>
              <a:rPr lang="ru-RU" sz="1600" b="1" i="1" dirty="0">
                <a:solidFill>
                  <a:srgbClr val="FF0000"/>
                </a:solidFill>
                <a:latin typeface="Times New Roman" pitchFamily="18" charset="0"/>
                <a:cs typeface="Times New Roman" pitchFamily="18" charset="0"/>
              </a:rPr>
              <a:t>) 2</a:t>
            </a:r>
            <a:br>
              <a:rPr lang="ru-RU" sz="1600" b="1" i="1" dirty="0">
                <a:solidFill>
                  <a:srgbClr val="FF0000"/>
                </a:solidFill>
                <a:latin typeface="Times New Roman" pitchFamily="18" charset="0"/>
                <a:cs typeface="Times New Roman" pitchFamily="18" charset="0"/>
              </a:rPr>
            </a:br>
            <a:r>
              <a:rPr lang="ru-RU" sz="1600" b="1" i="1" dirty="0">
                <a:solidFill>
                  <a:srgbClr val="FF0000"/>
                </a:solidFill>
                <a:latin typeface="Times New Roman" pitchFamily="18" charset="0"/>
                <a:cs typeface="Times New Roman" pitchFamily="18" charset="0"/>
              </a:rPr>
              <a:t>К </a:t>
            </a:r>
            <a:r>
              <a:rPr lang="ru-RU" sz="1600" b="1" i="1" dirty="0" smtClean="0">
                <a:solidFill>
                  <a:srgbClr val="FF0000"/>
                </a:solidFill>
                <a:latin typeface="Times New Roman" pitchFamily="18" charset="0"/>
                <a:cs typeface="Times New Roman" pitchFamily="18" charset="0"/>
              </a:rPr>
              <a:t>15</a:t>
            </a:r>
          </a:p>
          <a:p>
            <a:pPr algn="just">
              <a:buNone/>
            </a:pPr>
            <a:r>
              <a:rPr lang="ru-RU" sz="1600" b="1" i="1" dirty="0">
                <a:solidFill>
                  <a:srgbClr val="FF0000"/>
                </a:solidFill>
                <a:latin typeface="Times New Roman" pitchFamily="18" charset="0"/>
                <a:cs typeface="Times New Roman" pitchFamily="18" charset="0"/>
              </a:rPr>
              <a:t/>
            </a:r>
            <a:br>
              <a:rPr lang="ru-RU" sz="1600" b="1" i="1" dirty="0">
                <a:solidFill>
                  <a:srgbClr val="FF0000"/>
                </a:solidFill>
                <a:latin typeface="Times New Roman" pitchFamily="18" charset="0"/>
                <a:cs typeface="Times New Roman" pitchFamily="18" charset="0"/>
              </a:rPr>
            </a:br>
            <a:r>
              <a:rPr lang="ru-RU" sz="1600" b="1" i="1" dirty="0" smtClean="0">
                <a:solidFill>
                  <a:srgbClr val="FF0000"/>
                </a:solidFill>
                <a:latin typeface="Times New Roman" pitchFamily="18" charset="0"/>
                <a:cs typeface="Times New Roman" pitchFamily="18" charset="0"/>
              </a:rPr>
              <a:t>       </a:t>
            </a:r>
            <a:r>
              <a:rPr lang="ru-RU" sz="1600" b="1" i="1" dirty="0" err="1" smtClean="0">
                <a:solidFill>
                  <a:srgbClr val="FF0000"/>
                </a:solidFill>
                <a:latin typeface="Times New Roman" pitchFamily="18" charset="0"/>
                <a:cs typeface="Times New Roman" pitchFamily="18" charset="0"/>
              </a:rPr>
              <a:t>Қайырбеков </a:t>
            </a:r>
            <a:r>
              <a:rPr lang="ru-RU" sz="1600" b="1" i="1" dirty="0" smtClean="0">
                <a:solidFill>
                  <a:srgbClr val="FF0000"/>
                </a:solidFill>
                <a:latin typeface="Times New Roman" pitchFamily="18" charset="0"/>
                <a:cs typeface="Times New Roman" pitchFamily="18" charset="0"/>
              </a:rPr>
              <a:t>Ғ.  Бел </a:t>
            </a:r>
            <a:r>
              <a:rPr lang="ru-RU" sz="1600" b="1" i="1" dirty="0" err="1">
                <a:solidFill>
                  <a:srgbClr val="FF0000"/>
                </a:solidFill>
                <a:latin typeface="Times New Roman" pitchFamily="18" charset="0"/>
                <a:cs typeface="Times New Roman" pitchFamily="18" charset="0"/>
              </a:rPr>
              <a:t>асар</a:t>
            </a:r>
            <a:r>
              <a:rPr lang="ru-RU" sz="1600" b="1" i="1" dirty="0">
                <a:solidFill>
                  <a:srgbClr val="FF0000"/>
                </a:solidFill>
                <a:latin typeface="Times New Roman" pitchFamily="18" charset="0"/>
                <a:cs typeface="Times New Roman" pitchFamily="18" charset="0"/>
              </a:rPr>
              <a:t> : </a:t>
            </a:r>
            <a:r>
              <a:rPr lang="ru-RU" sz="1600" b="1" i="1" dirty="0" err="1">
                <a:solidFill>
                  <a:srgbClr val="FF0000"/>
                </a:solidFill>
                <a:latin typeface="Times New Roman" pitchFamily="18" charset="0"/>
                <a:cs typeface="Times New Roman" pitchFamily="18" charset="0"/>
              </a:rPr>
              <a:t>екі</a:t>
            </a:r>
            <a:r>
              <a:rPr lang="ru-RU" sz="1600" b="1" i="1" dirty="0">
                <a:solidFill>
                  <a:srgbClr val="FF0000"/>
                </a:solidFill>
                <a:latin typeface="Times New Roman" pitchFamily="18" charset="0"/>
                <a:cs typeface="Times New Roman" pitchFamily="18" charset="0"/>
              </a:rPr>
              <a:t> </a:t>
            </a:r>
            <a:r>
              <a:rPr lang="ru-RU" sz="1600" b="1" i="1" dirty="0" err="1">
                <a:solidFill>
                  <a:srgbClr val="FF0000"/>
                </a:solidFill>
                <a:latin typeface="Times New Roman" pitchFamily="18" charset="0"/>
                <a:cs typeface="Times New Roman" pitchFamily="18" charset="0"/>
              </a:rPr>
              <a:t>томдық </a:t>
            </a:r>
            <a:r>
              <a:rPr lang="ru-RU" sz="1600" b="1" i="1" dirty="0">
                <a:solidFill>
                  <a:srgbClr val="FF0000"/>
                </a:solidFill>
                <a:latin typeface="Times New Roman" pitchFamily="18" charset="0"/>
                <a:cs typeface="Times New Roman" pitchFamily="18" charset="0"/>
              </a:rPr>
              <a:t>. т. 1 </a:t>
            </a:r>
            <a:r>
              <a:rPr lang="ru-RU" sz="1600" b="1" i="1" dirty="0" err="1">
                <a:solidFill>
                  <a:srgbClr val="FF0000"/>
                </a:solidFill>
                <a:latin typeface="Times New Roman" pitchFamily="18" charset="0"/>
                <a:cs typeface="Times New Roman" pitchFamily="18" charset="0"/>
              </a:rPr>
              <a:t>өлеңдер </a:t>
            </a:r>
            <a:r>
              <a:rPr lang="ru-RU" sz="1600" b="1" i="1" dirty="0">
                <a:solidFill>
                  <a:srgbClr val="FF0000"/>
                </a:solidFill>
                <a:latin typeface="Times New Roman" pitchFamily="18" charset="0"/>
                <a:cs typeface="Times New Roman" pitchFamily="18" charset="0"/>
              </a:rPr>
              <a:t>мен </a:t>
            </a:r>
            <a:r>
              <a:rPr lang="ru-RU" sz="1600" b="1" i="1" dirty="0" err="1">
                <a:solidFill>
                  <a:srgbClr val="FF0000"/>
                </a:solidFill>
                <a:latin typeface="Times New Roman" pitchFamily="18" charset="0"/>
                <a:cs typeface="Times New Roman" pitchFamily="18" charset="0"/>
              </a:rPr>
              <a:t>поэмалар</a:t>
            </a:r>
            <a:r>
              <a:rPr lang="ru-RU" sz="1600" b="1" i="1" dirty="0">
                <a:solidFill>
                  <a:srgbClr val="FF0000"/>
                </a:solidFill>
                <a:latin typeface="Times New Roman" pitchFamily="18" charset="0"/>
                <a:cs typeface="Times New Roman" pitchFamily="18" charset="0"/>
              </a:rPr>
              <a:t> / Ғ </a:t>
            </a:r>
            <a:r>
              <a:rPr lang="ru-RU" sz="1600" b="1" i="1" dirty="0" err="1">
                <a:solidFill>
                  <a:srgbClr val="FF0000"/>
                </a:solidFill>
                <a:latin typeface="Times New Roman" pitchFamily="18" charset="0"/>
                <a:cs typeface="Times New Roman" pitchFamily="18" charset="0"/>
              </a:rPr>
              <a:t>Қайырбеков</a:t>
            </a:r>
            <a:r>
              <a:rPr lang="ru-RU" sz="1600" b="1" i="1" dirty="0">
                <a:solidFill>
                  <a:srgbClr val="FF0000"/>
                </a:solidFill>
                <a:latin typeface="Times New Roman" pitchFamily="18" charset="0"/>
                <a:cs typeface="Times New Roman" pitchFamily="18" charset="0"/>
              </a:rPr>
              <a:t>. - </a:t>
            </a:r>
            <a:r>
              <a:rPr lang="ru-RU" sz="1600" b="1" i="1" dirty="0" err="1">
                <a:solidFill>
                  <a:srgbClr val="FF0000"/>
                </a:solidFill>
                <a:latin typeface="Times New Roman" pitchFamily="18" charset="0"/>
                <a:cs typeface="Times New Roman" pitchFamily="18" charset="0"/>
              </a:rPr>
              <a:t>Алматы</a:t>
            </a:r>
            <a:r>
              <a:rPr lang="ru-RU" sz="1600" b="1" i="1" dirty="0">
                <a:solidFill>
                  <a:srgbClr val="FF0000"/>
                </a:solidFill>
                <a:latin typeface="Times New Roman" pitchFamily="18" charset="0"/>
                <a:cs typeface="Times New Roman" pitchFamily="18" charset="0"/>
              </a:rPr>
              <a:t> : </a:t>
            </a:r>
            <a:r>
              <a:rPr lang="ru-RU" sz="1600" b="1" i="1" dirty="0" err="1" smtClean="0">
                <a:solidFill>
                  <a:srgbClr val="FF0000"/>
                </a:solidFill>
                <a:latin typeface="Times New Roman" pitchFamily="18" charset="0"/>
                <a:cs typeface="Times New Roman" pitchFamily="18" charset="0"/>
              </a:rPr>
              <a:t>Жазушы</a:t>
            </a:r>
            <a:r>
              <a:rPr lang="ru-RU" sz="1600" b="1" i="1" dirty="0">
                <a:solidFill>
                  <a:srgbClr val="FF0000"/>
                </a:solidFill>
                <a:latin typeface="Times New Roman" pitchFamily="18" charset="0"/>
                <a:cs typeface="Times New Roman" pitchFamily="18" charset="0"/>
              </a:rPr>
              <a:t>, 1978. - 396 б</a:t>
            </a:r>
            <a:r>
              <a:rPr lang="ru-RU" sz="1600" b="1" i="1" dirty="0" smtClean="0">
                <a:solidFill>
                  <a:srgbClr val="FF0000"/>
                </a:solidFill>
                <a:latin typeface="Times New Roman" pitchFamily="18" charset="0"/>
                <a:cs typeface="Times New Roman" pitchFamily="18" charset="0"/>
              </a:rPr>
              <a:t>.</a:t>
            </a:r>
          </a:p>
          <a:p>
            <a:pPr algn="just">
              <a:buNone/>
            </a:pPr>
            <a:endParaRPr lang="kk-KZ" sz="1600" b="1" i="1" dirty="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Бұл жинақта ақындық шабыттың талай қиын қияға шарықтап, талай терең тебіреністен өрнекті өлең тудырғанын, өмірдің талай қырларын ақындық көзбен байыптап, көркемдік шындық сырын ашқанын  көруге болады. Ақынның  өлеңдері шетінен көркем, өңкей шын тазадан соншалықты талапшыл талғаммен, аса бір өнегелі үздік үлгіге бағып, үлкен шеберлік таныта , өлең өнерінің биігіне құлаш ұра отырып, іркіссіз бір ырғақ, бір деңгейде, бірыңғай мөлдір жырдан тізілген асыл моншақтарды көруге болады.</a:t>
            </a:r>
          </a:p>
          <a:p>
            <a:pPr algn="just">
              <a:buNone/>
            </a:pPr>
            <a:endParaRPr lang="kk-KZ" sz="1600" b="1" i="1" dirty="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Барлығы: 1 дана (көркем әдебиеттер абономенті).</a:t>
            </a:r>
            <a:endParaRPr lang="ru-RU" sz="1600" b="1" i="1" dirty="0">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half" idx="1"/>
          </p:nvPr>
        </p:nvPicPr>
        <p:blipFill>
          <a:blip r:embed="rId2"/>
          <a:srcRect/>
          <a:stretch>
            <a:fillRect/>
          </a:stretch>
        </p:blipFill>
        <p:spPr bwMode="auto">
          <a:xfrm>
            <a:off x="1500166" y="285728"/>
            <a:ext cx="2844800" cy="3981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219" name="Picture 3"/>
          <p:cNvPicPr>
            <a:picLocks noGrp="1" noChangeAspect="1" noChangeArrowheads="1"/>
          </p:cNvPicPr>
          <p:nvPr>
            <p:ph sz="half" idx="2"/>
          </p:nvPr>
        </p:nvPicPr>
        <p:blipFill>
          <a:blip r:embed="rId3"/>
          <a:srcRect/>
          <a:stretch>
            <a:fillRect/>
          </a:stretch>
        </p:blipFill>
        <p:spPr bwMode="auto">
          <a:xfrm>
            <a:off x="4857752" y="2643182"/>
            <a:ext cx="4038600" cy="27481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Прямоугольник 5"/>
          <p:cNvSpPr/>
          <p:nvPr/>
        </p:nvSpPr>
        <p:spPr>
          <a:xfrm>
            <a:off x="1500166" y="4572008"/>
            <a:ext cx="3000396" cy="338554"/>
          </a:xfrm>
          <a:prstGeom prst="rect">
            <a:avLst/>
          </a:prstGeom>
        </p:spPr>
        <p:txBody>
          <a:bodyPr wrap="square">
            <a:spAutoFit/>
          </a:bodyPr>
          <a:lstStyle/>
          <a:p>
            <a:r>
              <a:rPr lang="ru-RU" sz="1600" b="1" i="1" dirty="0" err="1" smtClean="0">
                <a:solidFill>
                  <a:srgbClr val="0070C0"/>
                </a:solidFill>
                <a:latin typeface="Times New Roman" pitchFamily="18" charset="0"/>
                <a:cs typeface="Times New Roman" pitchFamily="18" charset="0"/>
              </a:rPr>
              <a:t>Немересі</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Мадина</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Бақытқызы</a:t>
            </a:r>
            <a:r>
              <a:rPr lang="ru-RU" sz="1600" b="1" i="1" dirty="0" smtClean="0">
                <a:solidFill>
                  <a:srgbClr val="0070C0"/>
                </a:solidFill>
                <a:latin typeface="Times New Roman" pitchFamily="18" charset="0"/>
                <a:cs typeface="Times New Roman" pitchFamily="18" charset="0"/>
              </a:rPr>
              <a:t> </a:t>
            </a:r>
            <a:endParaRPr lang="ru-RU" sz="1600" b="1" i="1" dirty="0">
              <a:solidFill>
                <a:srgbClr val="0070C0"/>
              </a:solidFill>
              <a:latin typeface="Times New Roman" pitchFamily="18" charset="0"/>
              <a:cs typeface="Times New Roman" pitchFamily="18" charset="0"/>
            </a:endParaRPr>
          </a:p>
        </p:txBody>
      </p:sp>
      <p:sp>
        <p:nvSpPr>
          <p:cNvPr id="8" name="Прямоугольник 7"/>
          <p:cNvSpPr/>
          <p:nvPr/>
        </p:nvSpPr>
        <p:spPr>
          <a:xfrm>
            <a:off x="4786314" y="5643578"/>
            <a:ext cx="4214842" cy="954107"/>
          </a:xfrm>
          <a:prstGeom prst="rect">
            <a:avLst/>
          </a:prstGeom>
        </p:spPr>
        <p:txBody>
          <a:bodyPr wrap="square">
            <a:spAutoFit/>
          </a:bodyPr>
          <a:lstStyle/>
          <a:p>
            <a:r>
              <a:rPr lang="ru-RU" sz="1400" b="1" i="1" dirty="0" err="1" smtClean="0">
                <a:solidFill>
                  <a:srgbClr val="0070C0"/>
                </a:solidFill>
                <a:latin typeface="Times New Roman" pitchFamily="18" charset="0"/>
                <a:cs typeface="Times New Roman" pitchFamily="18" charset="0"/>
              </a:rPr>
              <a:t>Бірінші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қатарда: </a:t>
            </a:r>
            <a:r>
              <a:rPr lang="ru-RU" sz="1400" b="1" i="1" dirty="0" smtClean="0">
                <a:solidFill>
                  <a:srgbClr val="0070C0"/>
                </a:solidFill>
                <a:latin typeface="Times New Roman" pitchFamily="18" charset="0"/>
                <a:cs typeface="Times New Roman" pitchFamily="18" charset="0"/>
              </a:rPr>
              <a:t>Алик (</a:t>
            </a:r>
            <a:r>
              <a:rPr lang="ru-RU" sz="1400" b="1" i="1" dirty="0" err="1" smtClean="0">
                <a:solidFill>
                  <a:srgbClr val="0070C0"/>
                </a:solidFill>
                <a:latin typeface="Times New Roman" pitchFamily="18" charset="0"/>
                <a:cs typeface="Times New Roman" pitchFamily="18" charset="0"/>
              </a:rPr>
              <a:t>күйеу </a:t>
            </a:r>
            <a:r>
              <a:rPr lang="ru-RU" sz="1400" b="1" i="1" dirty="0" smtClean="0">
                <a:solidFill>
                  <a:srgbClr val="0070C0"/>
                </a:solidFill>
                <a:latin typeface="Times New Roman" pitchFamily="18" charset="0"/>
                <a:cs typeface="Times New Roman" pitchFamily="18" charset="0"/>
              </a:rPr>
              <a:t>бала), </a:t>
            </a:r>
            <a:r>
              <a:rPr lang="ru-RU" sz="1400" b="1" i="1" dirty="0" err="1" smtClean="0">
                <a:solidFill>
                  <a:srgbClr val="0070C0"/>
                </a:solidFill>
                <a:latin typeface="Times New Roman" pitchFamily="18" charset="0"/>
                <a:cs typeface="Times New Roman" pitchFamily="18" charset="0"/>
              </a:rPr>
              <a:t>қыздары Алима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Ғафура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Асқар </a:t>
            </a:r>
            <a:r>
              <a:rPr lang="ru-RU" sz="1400" b="1" i="1" dirty="0" smtClean="0">
                <a:solidFill>
                  <a:srgbClr val="0070C0"/>
                </a:solidFill>
                <a:latin typeface="Times New Roman" pitchFamily="18" charset="0"/>
                <a:cs typeface="Times New Roman" pitchFamily="18" charset="0"/>
              </a:rPr>
              <a:t>(</a:t>
            </a:r>
            <a:r>
              <a:rPr lang="ru-RU" sz="1400" b="1" i="1" dirty="0" err="1" smtClean="0">
                <a:solidFill>
                  <a:srgbClr val="0070C0"/>
                </a:solidFill>
                <a:latin typeface="Times New Roman" pitchFamily="18" charset="0"/>
                <a:cs typeface="Times New Roman" pitchFamily="18" charset="0"/>
              </a:rPr>
              <a:t>күйеу бала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Ғафу немерелері</a:t>
            </a:r>
            <a:r>
              <a:rPr lang="ru-RU" sz="1400" b="1" i="1" dirty="0" smtClean="0">
                <a:solidFill>
                  <a:srgbClr val="0070C0"/>
                </a:solidFill>
                <a:latin typeface="Times New Roman" pitchFamily="18" charset="0"/>
                <a:cs typeface="Times New Roman" pitchFamily="18" charset="0"/>
              </a:rPr>
              <a:t> (Алина, Айдар), </a:t>
            </a:r>
            <a:r>
              <a:rPr lang="ru-RU" sz="1400" b="1" i="1" dirty="0" err="1" smtClean="0">
                <a:solidFill>
                  <a:srgbClr val="0070C0"/>
                </a:solidFill>
                <a:latin typeface="Times New Roman" pitchFamily="18" charset="0"/>
                <a:cs typeface="Times New Roman" pitchFamily="18" charset="0"/>
              </a:rPr>
              <a:t>Бәдеш апа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ұлы Бақыт</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Ортада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Бақыттың қызы Мадина</a:t>
            </a:r>
            <a:r>
              <a:rPr lang="ru-RU" sz="1400" b="1" i="1" dirty="0" smtClean="0">
                <a:solidFill>
                  <a:srgbClr val="0070C0"/>
                </a:solidFill>
                <a:latin typeface="Times New Roman" pitchFamily="18" charset="0"/>
                <a:cs typeface="Times New Roman" pitchFamily="18" charset="0"/>
              </a:rPr>
              <a:t> </a:t>
            </a:r>
            <a:endParaRPr lang="ru-RU" sz="1400" b="1" i="1" dirty="0">
              <a:solidFill>
                <a:srgbClr val="0070C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1"/>
          </p:nvPr>
        </p:nvPicPr>
        <p:blipFill>
          <a:blip r:embed="rId2"/>
          <a:srcRect/>
          <a:stretch>
            <a:fillRect/>
          </a:stretch>
        </p:blipFill>
        <p:spPr bwMode="auto">
          <a:xfrm>
            <a:off x="1214414" y="214290"/>
            <a:ext cx="4038600" cy="27569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43" name="Picture 3"/>
          <p:cNvPicPr>
            <a:picLocks noGrp="1" noChangeAspect="1" noChangeArrowheads="1"/>
          </p:cNvPicPr>
          <p:nvPr>
            <p:ph sz="half" idx="2"/>
          </p:nvPr>
        </p:nvPicPr>
        <p:blipFill>
          <a:blip r:embed="rId3"/>
          <a:stretch>
            <a:fillRect/>
          </a:stretch>
        </p:blipFill>
        <p:spPr bwMode="auto">
          <a:xfrm>
            <a:off x="5214942" y="3286124"/>
            <a:ext cx="3657600" cy="25051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1428728" y="3643314"/>
            <a:ext cx="3571900" cy="338554"/>
          </a:xfrm>
          <a:prstGeom prst="rect">
            <a:avLst/>
          </a:prstGeom>
        </p:spPr>
        <p:txBody>
          <a:bodyPr wrap="square">
            <a:spAutoFit/>
          </a:bodyPr>
          <a:lstStyle/>
          <a:p>
            <a:r>
              <a:rPr lang="ru-RU" sz="1600" b="1" i="1" dirty="0" err="1" smtClean="0">
                <a:solidFill>
                  <a:srgbClr val="0070C0"/>
                </a:solidFill>
                <a:latin typeface="Times New Roman" pitchFamily="18" charset="0"/>
                <a:cs typeface="Times New Roman" pitchFamily="18" charset="0"/>
              </a:rPr>
              <a:t>Қызылжарда.</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Ғафаң Ғабит ағамен</a:t>
            </a:r>
            <a:r>
              <a:rPr lang="ru-RU" sz="1600" b="1" i="1" dirty="0" smtClean="0">
                <a:solidFill>
                  <a:srgbClr val="0070C0"/>
                </a:solidFill>
                <a:latin typeface="Times New Roman" pitchFamily="18" charset="0"/>
                <a:cs typeface="Times New Roman" pitchFamily="18" charset="0"/>
              </a:rPr>
              <a:t> </a:t>
            </a:r>
            <a:endParaRPr lang="ru-RU" sz="1600" b="1" i="1" dirty="0">
              <a:solidFill>
                <a:srgbClr val="0070C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sz="half" idx="1"/>
          </p:nvPr>
        </p:nvPicPr>
        <p:blipFill>
          <a:blip r:embed="rId2"/>
          <a:srcRect/>
          <a:stretch>
            <a:fillRect/>
          </a:stretch>
        </p:blipFill>
        <p:spPr bwMode="auto">
          <a:xfrm>
            <a:off x="285720" y="214290"/>
            <a:ext cx="8429684" cy="635798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srcRect/>
          <a:stretch>
            <a:fillRect/>
          </a:stretch>
        </p:blipFill>
        <p:spPr bwMode="auto">
          <a:xfrm>
            <a:off x="142844" y="500042"/>
            <a:ext cx="1571636"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1500166" y="285728"/>
            <a:ext cx="7429552" cy="6357982"/>
          </a:xfrm>
        </p:spPr>
        <p:txBody>
          <a:bodyPr>
            <a:normAutofit/>
          </a:bodyPr>
          <a:lstStyle/>
          <a:p>
            <a:pPr algn="just">
              <a:buNone/>
            </a:pPr>
            <a:r>
              <a:rPr lang="ru-RU" sz="1400" b="1" i="1" dirty="0" smtClean="0">
                <a:latin typeface="Times New Roman" pitchFamily="18" charset="0"/>
                <a:cs typeface="Times New Roman" pitchFamily="18" charset="0"/>
              </a:rPr>
              <a:t>     </a:t>
            </a:r>
          </a:p>
          <a:p>
            <a:pPr algn="just">
              <a:buNone/>
            </a:pPr>
            <a:r>
              <a:rPr lang="ru-RU" sz="1400" b="1" i="1" dirty="0" smtClean="0">
                <a:latin typeface="Times New Roman" pitchFamily="18" charset="0"/>
                <a:cs typeface="Times New Roman" pitchFamily="18" charset="0"/>
              </a:rPr>
              <a:t> </a:t>
            </a:r>
            <a:r>
              <a:rPr lang="ru-RU" sz="1400" b="1" i="1" dirty="0" smtClean="0">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Ғафу </a:t>
            </a:r>
            <a:r>
              <a:rPr lang="ru-RU" sz="1400" b="1" i="1" dirty="0" err="1" smtClean="0">
                <a:solidFill>
                  <a:srgbClr val="0070C0"/>
                </a:solidFill>
                <a:latin typeface="Times New Roman" pitchFamily="18" charset="0"/>
                <a:cs typeface="Times New Roman" pitchFamily="18" charset="0"/>
              </a:rPr>
              <a:t>Қайырбеков </a:t>
            </a:r>
            <a:r>
              <a:rPr lang="ru-RU" sz="1400" b="1" i="1" dirty="0" smtClean="0">
                <a:solidFill>
                  <a:srgbClr val="0070C0"/>
                </a:solidFill>
                <a:latin typeface="Times New Roman" pitchFamily="18" charset="0"/>
                <a:cs typeface="Times New Roman" pitchFamily="18" charset="0"/>
              </a:rPr>
              <a:t>1928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15 </a:t>
            </a:r>
            <a:r>
              <a:rPr lang="ru-RU" sz="1400" b="1" i="1" dirty="0" err="1" smtClean="0">
                <a:solidFill>
                  <a:srgbClr val="0070C0"/>
                </a:solidFill>
                <a:latin typeface="Times New Roman" pitchFamily="18" charset="0"/>
                <a:cs typeface="Times New Roman" pitchFamily="18" charset="0"/>
              </a:rPr>
              <a:t>тамызда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Торғай қаласында туған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Мектеп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бітіргеннен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кейін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ұлы Отан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соғысы жылдарында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аудандық тұтынушылар одағы, </a:t>
            </a:r>
            <a:r>
              <a:rPr lang="ru-RU" sz="1400" b="1" i="1" dirty="0" smtClean="0">
                <a:solidFill>
                  <a:srgbClr val="0070C0"/>
                </a:solidFill>
                <a:latin typeface="Times New Roman" pitchFamily="18" charset="0"/>
                <a:cs typeface="Times New Roman" pitchFamily="18" charset="0"/>
              </a:rPr>
              <a:t>комсомол, орта </a:t>
            </a:r>
            <a:r>
              <a:rPr lang="ru-RU" sz="1400" b="1" i="1" dirty="0" err="1" smtClean="0">
                <a:solidFill>
                  <a:srgbClr val="0070C0"/>
                </a:solidFill>
                <a:latin typeface="Times New Roman" pitchFamily="18" charset="0"/>
                <a:cs typeface="Times New Roman" pitchFamily="18" charset="0"/>
              </a:rPr>
              <a:t>мектебінде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жұмыс істеп</a:t>
            </a:r>
            <a:r>
              <a:rPr lang="ru-RU" sz="1400" b="1" i="1" dirty="0" smtClean="0">
                <a:solidFill>
                  <a:srgbClr val="0070C0"/>
                </a:solidFill>
                <a:latin typeface="Times New Roman" pitchFamily="18" charset="0"/>
                <a:cs typeface="Times New Roman" pitchFamily="18" charset="0"/>
              </a:rPr>
              <a:t>, 1946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С.М. Киров </a:t>
            </a:r>
            <a:r>
              <a:rPr lang="ru-RU" sz="1400" b="1" i="1" dirty="0" err="1" smtClean="0">
                <a:solidFill>
                  <a:srgbClr val="0070C0"/>
                </a:solidFill>
                <a:latin typeface="Times New Roman" pitchFamily="18" charset="0"/>
                <a:cs typeface="Times New Roman" pitchFamily="18" charset="0"/>
              </a:rPr>
              <a:t>атындағы Қазақ мемлекеттік</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университетінің дайындық бөлімінде оқыған</a:t>
            </a:r>
            <a:r>
              <a:rPr lang="ru-RU" sz="1400" b="1" i="1" dirty="0" smtClean="0">
                <a:solidFill>
                  <a:srgbClr val="0070C0"/>
                </a:solidFill>
                <a:latin typeface="Times New Roman" pitchFamily="18" charset="0"/>
                <a:cs typeface="Times New Roman" pitchFamily="18" charset="0"/>
              </a:rPr>
              <a:t>. 1947 – 48 </a:t>
            </a:r>
            <a:r>
              <a:rPr lang="ru-RU" sz="1400" b="1" i="1" dirty="0" err="1" smtClean="0">
                <a:solidFill>
                  <a:srgbClr val="0070C0"/>
                </a:solidFill>
                <a:latin typeface="Times New Roman" pitchFamily="18" charset="0"/>
                <a:cs typeface="Times New Roman" pitchFamily="18" charset="0"/>
              </a:rPr>
              <a:t>жылдарда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Торғайдағы Ақсуат </a:t>
            </a:r>
            <a:r>
              <a:rPr lang="ru-RU" sz="1400" b="1" i="1" dirty="0" smtClean="0">
                <a:solidFill>
                  <a:srgbClr val="0070C0"/>
                </a:solidFill>
                <a:latin typeface="Times New Roman" pitchFamily="18" charset="0"/>
                <a:cs typeface="Times New Roman" pitchFamily="18" charset="0"/>
              </a:rPr>
              <a:t>орта </a:t>
            </a:r>
            <a:r>
              <a:rPr lang="ru-RU" sz="1400" b="1" i="1" dirty="0" err="1" smtClean="0">
                <a:solidFill>
                  <a:srgbClr val="0070C0"/>
                </a:solidFill>
                <a:latin typeface="Times New Roman" pitchFamily="18" charset="0"/>
                <a:cs typeface="Times New Roman" pitchFamily="18" charset="0"/>
              </a:rPr>
              <a:t>мектебінде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мұғалім болып</a:t>
            </a:r>
            <a:r>
              <a:rPr lang="ru-RU" sz="1400" b="1" i="1" dirty="0" smtClean="0">
                <a:solidFill>
                  <a:srgbClr val="0070C0"/>
                </a:solidFill>
                <a:latin typeface="Times New Roman" pitchFamily="18" charset="0"/>
                <a:cs typeface="Times New Roman" pitchFamily="18" charset="0"/>
              </a:rPr>
              <a:t>, 1948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Қазақтың </a:t>
            </a:r>
            <a:r>
              <a:rPr lang="ru-RU" sz="1400" b="1" i="1" dirty="0" smtClean="0">
                <a:solidFill>
                  <a:srgbClr val="0070C0"/>
                </a:solidFill>
                <a:latin typeface="Times New Roman" pitchFamily="18" charset="0"/>
                <a:cs typeface="Times New Roman" pitchFamily="18" charset="0"/>
              </a:rPr>
              <a:t>Абай </a:t>
            </a:r>
            <a:r>
              <a:rPr lang="ru-RU" sz="1400" b="1" i="1" dirty="0" err="1" smtClean="0">
                <a:solidFill>
                  <a:srgbClr val="0070C0"/>
                </a:solidFill>
                <a:latin typeface="Times New Roman" pitchFamily="18" charset="0"/>
                <a:cs typeface="Times New Roman" pitchFamily="18" charset="0"/>
              </a:rPr>
              <a:t>атындағы педагогикалық институтына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түсіп</a:t>
            </a:r>
            <a:r>
              <a:rPr lang="ru-RU" sz="1400" b="1" i="1" dirty="0" smtClean="0">
                <a:solidFill>
                  <a:srgbClr val="0070C0"/>
                </a:solidFill>
                <a:latin typeface="Times New Roman" pitchFamily="18" charset="0"/>
                <a:cs typeface="Times New Roman" pitchFamily="18" charset="0"/>
              </a:rPr>
              <a:t>, 1952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бітіріп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шығады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Қазақстан жазушылар</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одағының қарамағына жіберіліп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қазіргі </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Жазушы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баспасында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кіші</a:t>
            </a:r>
            <a:r>
              <a:rPr lang="ru-RU" sz="1400" b="1" i="1" dirty="0" smtClean="0">
                <a:solidFill>
                  <a:srgbClr val="0070C0"/>
                </a:solidFill>
                <a:latin typeface="Times New Roman" pitchFamily="18" charset="0"/>
                <a:cs typeface="Times New Roman" pitchFamily="18" charset="0"/>
              </a:rPr>
              <a:t> редактор </a:t>
            </a:r>
            <a:r>
              <a:rPr lang="ru-RU" sz="1400" b="1" i="1" dirty="0" err="1" smtClean="0">
                <a:solidFill>
                  <a:srgbClr val="0070C0"/>
                </a:solidFill>
                <a:latin typeface="Times New Roman" pitchFamily="18" charset="0"/>
                <a:cs typeface="Times New Roman" pitchFamily="18" charset="0"/>
              </a:rPr>
              <a:t>болып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істеген</a:t>
            </a:r>
            <a:r>
              <a:rPr lang="ru-RU" sz="1400" b="1" i="1" dirty="0" smtClean="0">
                <a:solidFill>
                  <a:srgbClr val="0070C0"/>
                </a:solidFill>
                <a:latin typeface="Times New Roman" pitchFamily="18" charset="0"/>
                <a:cs typeface="Times New Roman" pitchFamily="18" charset="0"/>
              </a:rPr>
              <a:t>. 1960 </a:t>
            </a:r>
            <a:r>
              <a:rPr lang="ru-RU" sz="1400" b="1" i="1" dirty="0" err="1" smtClean="0">
                <a:solidFill>
                  <a:srgbClr val="0070C0"/>
                </a:solidFill>
                <a:latin typeface="Times New Roman" pitchFamily="18" charset="0"/>
                <a:cs typeface="Times New Roman" pitchFamily="18" charset="0"/>
              </a:rPr>
              <a:t>жылға дейін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баспа</a:t>
            </a:r>
            <a:r>
              <a:rPr lang="ru-RU" sz="1400" b="1" i="1" dirty="0" smtClean="0">
                <a:solidFill>
                  <a:srgbClr val="0070C0"/>
                </a:solidFill>
                <a:latin typeface="Times New Roman" pitchFamily="18" charset="0"/>
                <a:cs typeface="Times New Roman" pitchFamily="18" charset="0"/>
              </a:rPr>
              <a:t> редактор, </a:t>
            </a:r>
            <a:r>
              <a:rPr lang="ru-RU" sz="1400" b="1" i="1" dirty="0" err="1" smtClean="0">
                <a:solidFill>
                  <a:srgbClr val="0070C0"/>
                </a:solidFill>
                <a:latin typeface="Times New Roman" pitchFamily="18" charset="0"/>
                <a:cs typeface="Times New Roman" pitchFamily="18" charset="0"/>
              </a:rPr>
              <a:t>аға </a:t>
            </a:r>
            <a:r>
              <a:rPr lang="ru-RU" sz="1400" b="1" i="1" dirty="0" smtClean="0">
                <a:solidFill>
                  <a:srgbClr val="0070C0"/>
                </a:solidFill>
                <a:latin typeface="Times New Roman" pitchFamily="18" charset="0"/>
                <a:cs typeface="Times New Roman" pitchFamily="18" charset="0"/>
              </a:rPr>
              <a:t>редактор, поэзия </a:t>
            </a:r>
            <a:r>
              <a:rPr lang="ru-RU" sz="1400" b="1" i="1" dirty="0" err="1" smtClean="0">
                <a:solidFill>
                  <a:srgbClr val="0070C0"/>
                </a:solidFill>
                <a:latin typeface="Times New Roman" pitchFamily="18" charset="0"/>
                <a:cs typeface="Times New Roman" pitchFamily="18" charset="0"/>
              </a:rPr>
              <a:t>қызметін атқарған</a:t>
            </a:r>
            <a:r>
              <a:rPr lang="ru-RU" sz="1400" b="1" i="1" dirty="0" smtClean="0">
                <a:solidFill>
                  <a:srgbClr val="0070C0"/>
                </a:solidFill>
                <a:latin typeface="Times New Roman" pitchFamily="18" charset="0"/>
                <a:cs typeface="Times New Roman" pitchFamily="18" charset="0"/>
              </a:rPr>
              <a:t>. 1961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Қазақ әдебиеті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газетінің </a:t>
            </a:r>
            <a:r>
              <a:rPr lang="ru-RU" sz="1400" b="1" i="1" dirty="0" smtClean="0">
                <a:solidFill>
                  <a:srgbClr val="0070C0"/>
                </a:solidFill>
                <a:latin typeface="Times New Roman" pitchFamily="18" charset="0"/>
                <a:cs typeface="Times New Roman" pitchFamily="18" charset="0"/>
              </a:rPr>
              <a:t>бас </a:t>
            </a:r>
            <a:r>
              <a:rPr lang="ru-RU" sz="1400" b="1" i="1" dirty="0" err="1" smtClean="0">
                <a:solidFill>
                  <a:srgbClr val="0070C0"/>
                </a:solidFill>
                <a:latin typeface="Times New Roman" pitchFamily="18" charset="0"/>
                <a:cs typeface="Times New Roman" pitchFamily="18" charset="0"/>
              </a:rPr>
              <a:t>редакторының орынбасары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болып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істеді</a:t>
            </a:r>
            <a:r>
              <a:rPr lang="ru-RU" sz="1400" b="1" i="1" dirty="0" smtClean="0">
                <a:solidFill>
                  <a:srgbClr val="0070C0"/>
                </a:solidFill>
                <a:latin typeface="Times New Roman" pitchFamily="18" charset="0"/>
                <a:cs typeface="Times New Roman" pitchFamily="18" charset="0"/>
              </a:rPr>
              <a:t>. 1963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Қазақстан жазушылар</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одағының әдеби кеңесшісі</a:t>
            </a:r>
            <a:r>
              <a:rPr lang="ru-RU" sz="1400" b="1" i="1" dirty="0" smtClean="0">
                <a:solidFill>
                  <a:srgbClr val="0070C0"/>
                </a:solidFill>
                <a:latin typeface="Times New Roman" pitchFamily="18" charset="0"/>
                <a:cs typeface="Times New Roman" pitchFamily="18" charset="0"/>
              </a:rPr>
              <a:t>, 1964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қайтадан </a:t>
            </a:r>
            <a:r>
              <a:rPr lang="ru-RU" sz="1400" b="1" i="1" dirty="0" smtClean="0">
                <a:solidFill>
                  <a:srgbClr val="0070C0"/>
                </a:solidFill>
                <a:latin typeface="Times New Roman" pitchFamily="18" charset="0"/>
                <a:cs typeface="Times New Roman" pitchFamily="18" charset="0"/>
              </a:rPr>
              <a:t>«</a:t>
            </a:r>
            <a:r>
              <a:rPr lang="ru-RU" sz="1400" b="1" i="1" dirty="0" err="1" smtClean="0">
                <a:solidFill>
                  <a:srgbClr val="0070C0"/>
                </a:solidFill>
                <a:latin typeface="Times New Roman" pitchFamily="18" charset="0"/>
                <a:cs typeface="Times New Roman" pitchFamily="18" charset="0"/>
              </a:rPr>
              <a:t>Жазушы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баспасының </a:t>
            </a:r>
            <a:r>
              <a:rPr lang="ru-RU" sz="1400" b="1" i="1" dirty="0" smtClean="0">
                <a:solidFill>
                  <a:srgbClr val="0070C0"/>
                </a:solidFill>
                <a:latin typeface="Times New Roman" pitchFamily="18" charset="0"/>
                <a:cs typeface="Times New Roman" pitchFamily="18" charset="0"/>
              </a:rPr>
              <a:t>поэзия </a:t>
            </a:r>
            <a:r>
              <a:rPr lang="ru-RU" sz="1400" b="1" i="1" dirty="0" err="1" smtClean="0">
                <a:solidFill>
                  <a:srgbClr val="0070C0"/>
                </a:solidFill>
                <a:latin typeface="Times New Roman" pitchFamily="18" charset="0"/>
                <a:cs typeface="Times New Roman" pitchFamily="18" charset="0"/>
              </a:rPr>
              <a:t>редакциясын</a:t>
            </a:r>
            <a:r>
              <a:rPr lang="ru-RU" sz="1400" b="1" i="1" dirty="0" smtClean="0">
                <a:solidFill>
                  <a:srgbClr val="0070C0"/>
                </a:solidFill>
                <a:latin typeface="Times New Roman" pitchFamily="18" charset="0"/>
                <a:cs typeface="Times New Roman" pitchFamily="18" charset="0"/>
              </a:rPr>
              <a:t> 1968 </a:t>
            </a:r>
            <a:r>
              <a:rPr lang="ru-RU" sz="1400" b="1" i="1" dirty="0" err="1" smtClean="0">
                <a:solidFill>
                  <a:srgbClr val="0070C0"/>
                </a:solidFill>
                <a:latin typeface="Times New Roman" pitchFamily="18" charset="0"/>
                <a:cs typeface="Times New Roman" pitchFamily="18" charset="0"/>
              </a:rPr>
              <a:t>жылға дейін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басқарды</a:t>
            </a:r>
            <a:r>
              <a:rPr lang="ru-RU" sz="1400" b="1" i="1" dirty="0" smtClean="0">
                <a:solidFill>
                  <a:srgbClr val="0070C0"/>
                </a:solidFill>
                <a:latin typeface="Times New Roman" pitchFamily="18" charset="0"/>
                <a:cs typeface="Times New Roman" pitchFamily="18" charset="0"/>
              </a:rPr>
              <a:t>. 1968 – 73 </a:t>
            </a:r>
            <a:r>
              <a:rPr lang="ru-RU" sz="1400" b="1" i="1" dirty="0" err="1" smtClean="0">
                <a:solidFill>
                  <a:srgbClr val="0070C0"/>
                </a:solidFill>
                <a:latin typeface="Times New Roman" pitchFamily="18" charset="0"/>
                <a:cs typeface="Times New Roman" pitchFamily="18" charset="0"/>
              </a:rPr>
              <a:t>жылдан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жазушылар</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одағының </a:t>
            </a:r>
            <a:r>
              <a:rPr lang="ru-RU" sz="1400" b="1" i="1" dirty="0" smtClean="0">
                <a:solidFill>
                  <a:srgbClr val="0070C0"/>
                </a:solidFill>
                <a:latin typeface="Times New Roman" pitchFamily="18" charset="0"/>
                <a:cs typeface="Times New Roman" pitchFamily="18" charset="0"/>
              </a:rPr>
              <a:t>поэзия </a:t>
            </a:r>
            <a:r>
              <a:rPr lang="ru-RU" sz="1400" b="1" i="1" dirty="0" err="1" smtClean="0">
                <a:solidFill>
                  <a:srgbClr val="0070C0"/>
                </a:solidFill>
                <a:latin typeface="Times New Roman" pitchFamily="18" charset="0"/>
                <a:cs typeface="Times New Roman" pitchFamily="18" charset="0"/>
              </a:rPr>
              <a:t>секциясында</a:t>
            </a:r>
            <a:r>
              <a:rPr lang="ru-RU" sz="1400" b="1" i="1" dirty="0" smtClean="0">
                <a:solidFill>
                  <a:srgbClr val="0070C0"/>
                </a:solidFill>
                <a:latin typeface="Times New Roman" pitchFamily="18" charset="0"/>
                <a:cs typeface="Times New Roman" pitchFamily="18" charset="0"/>
              </a:rPr>
              <a:t>, ал 1973 </a:t>
            </a:r>
            <a:r>
              <a:rPr lang="ru-RU" sz="1400" b="1" i="1" dirty="0" err="1" smtClean="0">
                <a:solidFill>
                  <a:srgbClr val="0070C0"/>
                </a:solidFill>
                <a:latin typeface="Times New Roman" pitchFamily="18" charset="0"/>
                <a:cs typeface="Times New Roman" pitchFamily="18" charset="0"/>
              </a:rPr>
              <a:t>жылдан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бері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Жұлдыз</a:t>
            </a:r>
            <a:r>
              <a:rPr lang="ru-RU" sz="1400" b="1" i="1" dirty="0" smtClean="0">
                <a:solidFill>
                  <a:srgbClr val="0070C0"/>
                </a:solidFill>
                <a:latin typeface="Times New Roman" pitchFamily="18" charset="0"/>
                <a:cs typeface="Times New Roman" pitchFamily="18" charset="0"/>
              </a:rPr>
              <a:t>» журналы бас </a:t>
            </a:r>
            <a:r>
              <a:rPr lang="ru-RU" sz="1400" b="1" i="1" dirty="0" err="1" smtClean="0">
                <a:solidFill>
                  <a:srgbClr val="0070C0"/>
                </a:solidFill>
                <a:latin typeface="Times New Roman" pitchFamily="18" charset="0"/>
                <a:cs typeface="Times New Roman" pitchFamily="18" charset="0"/>
              </a:rPr>
              <a:t>редакторының орынбасары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болып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істеп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келеді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Ақындық өмірбаяны </a:t>
            </a:r>
            <a:r>
              <a:rPr lang="ru-RU" sz="1400" b="1" i="1" dirty="0" smtClean="0">
                <a:solidFill>
                  <a:srgbClr val="0070C0"/>
                </a:solidFill>
                <a:latin typeface="Times New Roman" pitchFamily="18" charset="0"/>
                <a:cs typeface="Times New Roman" pitchFamily="18" charset="0"/>
              </a:rPr>
              <a:t>1948 </a:t>
            </a:r>
            <a:r>
              <a:rPr lang="ru-RU" sz="1400" b="1" i="1" dirty="0" err="1" smtClean="0">
                <a:solidFill>
                  <a:srgbClr val="0070C0"/>
                </a:solidFill>
                <a:latin typeface="Times New Roman" pitchFamily="18" charset="0"/>
                <a:cs typeface="Times New Roman" pitchFamily="18" charset="0"/>
              </a:rPr>
              <a:t>жылдан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басталады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Оның </a:t>
            </a:r>
            <a:r>
              <a:rPr lang="ru-RU" sz="1400" b="1" i="1" dirty="0" smtClean="0">
                <a:solidFill>
                  <a:srgbClr val="0070C0"/>
                </a:solidFill>
                <a:latin typeface="Times New Roman" pitchFamily="18" charset="0"/>
                <a:cs typeface="Times New Roman" pitchFamily="18" charset="0"/>
              </a:rPr>
              <a:t>1943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тұңғыш өлеңі Торғай аудандық </a:t>
            </a:r>
            <a:r>
              <a:rPr lang="ru-RU" sz="1400" b="1" i="1" dirty="0" smtClean="0">
                <a:solidFill>
                  <a:srgbClr val="0070C0"/>
                </a:solidFill>
                <a:latin typeface="Times New Roman" pitchFamily="18" charset="0"/>
                <a:cs typeface="Times New Roman" pitchFamily="18" charset="0"/>
              </a:rPr>
              <a:t>«</a:t>
            </a:r>
            <a:r>
              <a:rPr lang="ru-RU" sz="1400" b="1" i="1" dirty="0" err="1" smtClean="0">
                <a:solidFill>
                  <a:srgbClr val="0070C0"/>
                </a:solidFill>
                <a:latin typeface="Times New Roman" pitchFamily="18" charset="0"/>
                <a:cs typeface="Times New Roman" pitchFamily="18" charset="0"/>
              </a:rPr>
              <a:t>Социялистік</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ауыл</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газетінде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шығып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кейіңгі жылдары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Қостанай облыстық </a:t>
            </a:r>
            <a:r>
              <a:rPr lang="ru-RU" sz="1400" b="1" i="1" dirty="0" smtClean="0">
                <a:solidFill>
                  <a:srgbClr val="0070C0"/>
                </a:solidFill>
                <a:latin typeface="Times New Roman" pitchFamily="18" charset="0"/>
                <a:cs typeface="Times New Roman" pitchFamily="18" charset="0"/>
              </a:rPr>
              <a:t>«</a:t>
            </a:r>
            <a:r>
              <a:rPr lang="ru-RU" sz="1400" b="1" i="1" dirty="0" err="1" smtClean="0">
                <a:solidFill>
                  <a:srgbClr val="0070C0"/>
                </a:solidFill>
                <a:latin typeface="Times New Roman" pitchFamily="18" charset="0"/>
                <a:cs typeface="Times New Roman" pitchFamily="18" charset="0"/>
              </a:rPr>
              <a:t>Большевиктік</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жол</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газетінде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үздіксіз басылып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турды</a:t>
            </a:r>
            <a:r>
              <a:rPr lang="ru-RU" sz="1400" b="1" i="1" dirty="0" smtClean="0">
                <a:solidFill>
                  <a:srgbClr val="0070C0"/>
                </a:solidFill>
                <a:latin typeface="Times New Roman" pitchFamily="18" charset="0"/>
                <a:cs typeface="Times New Roman" pitchFamily="18" charset="0"/>
              </a:rPr>
              <a:t>. 1948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Лениншіл</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жаста</a:t>
            </a:r>
            <a:r>
              <a:rPr lang="ru-RU" sz="1400" b="1" i="1" dirty="0" smtClean="0">
                <a:solidFill>
                  <a:srgbClr val="0070C0"/>
                </a:solidFill>
                <a:latin typeface="Times New Roman" pitchFamily="18" charset="0"/>
                <a:cs typeface="Times New Roman" pitchFamily="18" charset="0"/>
              </a:rPr>
              <a:t>», 1950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Жұлдыз</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журналында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топтама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өлендері жарық көрген</a:t>
            </a:r>
            <a:r>
              <a:rPr lang="ru-RU" sz="1400" b="1" i="1" dirty="0" smtClean="0">
                <a:solidFill>
                  <a:srgbClr val="0070C0"/>
                </a:solidFill>
                <a:latin typeface="Times New Roman" pitchFamily="18" charset="0"/>
                <a:cs typeface="Times New Roman" pitchFamily="18" charset="0"/>
              </a:rPr>
              <a:t>. 1954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оның ең алғашқы өлеңдер жинағы </a:t>
            </a:r>
            <a:r>
              <a:rPr lang="ru-RU" sz="1400" b="1" i="1" dirty="0" smtClean="0">
                <a:solidFill>
                  <a:srgbClr val="0070C0"/>
                </a:solidFill>
                <a:latin typeface="Times New Roman" pitchFamily="18" charset="0"/>
                <a:cs typeface="Times New Roman" pitchFamily="18" charset="0"/>
              </a:rPr>
              <a:t>«</a:t>
            </a:r>
            <a:r>
              <a:rPr lang="ru-RU" sz="1400" b="1" i="1" dirty="0" err="1" smtClean="0">
                <a:solidFill>
                  <a:srgbClr val="0070C0"/>
                </a:solidFill>
                <a:latin typeface="Times New Roman" pitchFamily="18" charset="0"/>
                <a:cs typeface="Times New Roman" pitchFamily="18" charset="0"/>
              </a:rPr>
              <a:t>Құрдас</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баспадан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шықты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«Балықшы </a:t>
            </a:r>
            <a:r>
              <a:rPr lang="ru-RU" sz="1400" b="1" i="1" dirty="0" smtClean="0">
                <a:solidFill>
                  <a:srgbClr val="0070C0"/>
                </a:solidFill>
                <a:latin typeface="Times New Roman" pitchFamily="18" charset="0"/>
                <a:cs typeface="Times New Roman" pitchFamily="18" charset="0"/>
              </a:rPr>
              <a:t>Иван», </a:t>
            </a:r>
            <a:r>
              <a:rPr lang="ru-RU" sz="1400" b="1" i="1" dirty="0" err="1" smtClean="0">
                <a:solidFill>
                  <a:srgbClr val="0070C0"/>
                </a:solidFill>
                <a:latin typeface="Times New Roman" pitchFamily="18" charset="0"/>
                <a:cs typeface="Times New Roman" pitchFamily="18" charset="0"/>
              </a:rPr>
              <a:t>ең негізгі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шығармасының бірі</a:t>
            </a:r>
            <a:r>
              <a:rPr lang="ru-RU" sz="1400" b="1" i="1" dirty="0" smtClean="0">
                <a:solidFill>
                  <a:srgbClr val="0070C0"/>
                </a:solidFill>
                <a:latin typeface="Times New Roman" pitchFamily="18" charset="0"/>
                <a:cs typeface="Times New Roman" pitchFamily="18" charset="0"/>
              </a:rPr>
              <a:t>. «Дала </a:t>
            </a:r>
            <a:r>
              <a:rPr lang="ru-RU" sz="1400" b="1" i="1" dirty="0" err="1" smtClean="0">
                <a:solidFill>
                  <a:srgbClr val="0070C0"/>
                </a:solidFill>
                <a:latin typeface="Times New Roman" pitchFamily="18" charset="0"/>
                <a:cs typeface="Times New Roman" pitchFamily="18" charset="0"/>
              </a:rPr>
              <a:t>қоңырауы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дүниеге келді</a:t>
            </a:r>
            <a:r>
              <a:rPr lang="ru-RU" sz="1400" b="1" i="1" dirty="0" smtClean="0">
                <a:solidFill>
                  <a:srgbClr val="0070C0"/>
                </a:solidFill>
                <a:latin typeface="Times New Roman" pitchFamily="18" charset="0"/>
                <a:cs typeface="Times New Roman" pitchFamily="18" charset="0"/>
              </a:rPr>
              <a:t>. 1980 </a:t>
            </a:r>
            <a:r>
              <a:rPr lang="ru-RU" sz="1400" b="1" i="1" dirty="0" err="1" smtClean="0">
                <a:solidFill>
                  <a:srgbClr val="0070C0"/>
                </a:solidFill>
                <a:latin typeface="Times New Roman" pitchFamily="18" charset="0"/>
                <a:cs typeface="Times New Roman" pitchFamily="18" charset="0"/>
              </a:rPr>
              <a:t>жылы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Жұлдыздар тағдырлар</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поэмасы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үшін Ғафу Қайырбековке </a:t>
            </a:r>
            <a:r>
              <a:rPr lang="ru-RU" sz="1400" b="1" i="1" dirty="0" smtClean="0">
                <a:solidFill>
                  <a:srgbClr val="0070C0"/>
                </a:solidFill>
                <a:latin typeface="Times New Roman" pitchFamily="18" charset="0"/>
                <a:cs typeface="Times New Roman" pitchFamily="18" charset="0"/>
              </a:rPr>
              <a:t>Абай </a:t>
            </a:r>
            <a:r>
              <a:rPr lang="ru-RU" sz="1400" b="1" i="1" dirty="0" err="1" smtClean="0">
                <a:solidFill>
                  <a:srgbClr val="0070C0"/>
                </a:solidFill>
                <a:latin typeface="Times New Roman" pitchFamily="18" charset="0"/>
                <a:cs typeface="Times New Roman" pitchFamily="18" charset="0"/>
              </a:rPr>
              <a:t>атындағы Қасақ </a:t>
            </a:r>
            <a:r>
              <a:rPr lang="ru-RU" sz="1400" b="1" i="1" dirty="0" smtClean="0">
                <a:solidFill>
                  <a:srgbClr val="0070C0"/>
                </a:solidFill>
                <a:latin typeface="Times New Roman" pitchFamily="18" charset="0"/>
                <a:cs typeface="Times New Roman" pitchFamily="18" charset="0"/>
              </a:rPr>
              <a:t>СССР </a:t>
            </a:r>
            <a:r>
              <a:rPr lang="ru-RU" sz="1400" b="1" i="1" dirty="0" err="1" smtClean="0">
                <a:solidFill>
                  <a:srgbClr val="0070C0"/>
                </a:solidFill>
                <a:latin typeface="Times New Roman" pitchFamily="18" charset="0"/>
                <a:cs typeface="Times New Roman" pitchFamily="18" charset="0"/>
              </a:rPr>
              <a:t>Мемлекеттік</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сыйлығының </a:t>
            </a:r>
            <a:r>
              <a:rPr lang="ru-RU" sz="1400" b="1" i="1" dirty="0" smtClean="0">
                <a:solidFill>
                  <a:srgbClr val="0070C0"/>
                </a:solidFill>
                <a:latin typeface="Times New Roman" pitchFamily="18" charset="0"/>
                <a:cs typeface="Times New Roman" pitchFamily="18" charset="0"/>
              </a:rPr>
              <a:t>лауреаты </a:t>
            </a:r>
            <a:r>
              <a:rPr lang="ru-RU" sz="1400" b="1" i="1" dirty="0" err="1" smtClean="0">
                <a:solidFill>
                  <a:srgbClr val="0070C0"/>
                </a:solidFill>
                <a:latin typeface="Times New Roman" pitchFamily="18" charset="0"/>
                <a:cs typeface="Times New Roman" pitchFamily="18" charset="0"/>
              </a:rPr>
              <a:t>атағы </a:t>
            </a:r>
            <a:r>
              <a:rPr lang="ru-RU" sz="1400" b="1" i="1" dirty="0" smtClean="0">
                <a:solidFill>
                  <a:srgbClr val="0070C0"/>
                </a:solidFill>
                <a:latin typeface="Times New Roman" pitchFamily="18" charset="0"/>
                <a:cs typeface="Times New Roman" pitchFamily="18" charset="0"/>
              </a:rPr>
              <a:t>берілді.</a:t>
            </a:r>
            <a:r>
              <a:rPr lang="ru-RU" sz="1400" b="1" i="1" dirty="0" err="1" smtClean="0">
                <a:solidFill>
                  <a:srgbClr val="0070C0"/>
                </a:solidFill>
                <a:latin typeface="Times New Roman" pitchFamily="18" charset="0"/>
                <a:cs typeface="Times New Roman" pitchFamily="18" charset="0"/>
              </a:rPr>
              <a:t>Ақынның Москвада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және Алматыда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кітаптары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орыс</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тілінде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шыққан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Ғ.Қайырбеков творчествосында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прозалық еңбектері өзіндік орын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алды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Оның «Ақжелкен», </a:t>
            </a:r>
            <a:r>
              <a:rPr lang="ru-RU" sz="1400" b="1" i="1" dirty="0" smtClean="0">
                <a:solidFill>
                  <a:srgbClr val="0070C0"/>
                </a:solidFill>
                <a:latin typeface="Times New Roman" pitchFamily="18" charset="0"/>
                <a:cs typeface="Times New Roman" pitchFamily="18" charset="0"/>
              </a:rPr>
              <a:t>«</a:t>
            </a:r>
            <a:r>
              <a:rPr lang="ru-RU" sz="1400" b="1" i="1" dirty="0" err="1" smtClean="0">
                <a:solidFill>
                  <a:srgbClr val="0070C0"/>
                </a:solidFill>
                <a:latin typeface="Times New Roman" pitchFamily="18" charset="0"/>
                <a:cs typeface="Times New Roman" pitchFamily="18" charset="0"/>
              </a:rPr>
              <a:t>Жел</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қайық» повестері</a:t>
            </a:r>
            <a:r>
              <a:rPr lang="ru-RU" sz="1400" b="1" i="1" dirty="0" smtClean="0">
                <a:solidFill>
                  <a:srgbClr val="0070C0"/>
                </a:solidFill>
                <a:latin typeface="Times New Roman" pitchFamily="18" charset="0"/>
                <a:cs typeface="Times New Roman" pitchFamily="18" charset="0"/>
              </a:rPr>
              <a:t> мен </a:t>
            </a:r>
            <a:r>
              <a:rPr lang="ru-RU" sz="1400" b="1" i="1" dirty="0" err="1" smtClean="0">
                <a:solidFill>
                  <a:srgbClr val="0070C0"/>
                </a:solidFill>
                <a:latin typeface="Times New Roman" pitchFamily="18" charset="0"/>
                <a:cs typeface="Times New Roman" pitchFamily="18" charset="0"/>
              </a:rPr>
              <a:t>очерктер</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жинағы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Бір</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кеменің үстінде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деген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атпен</a:t>
            </a:r>
            <a:r>
              <a:rPr lang="ru-RU" sz="1400" b="1" i="1" dirty="0" smtClean="0">
                <a:solidFill>
                  <a:srgbClr val="0070C0"/>
                </a:solidFill>
                <a:latin typeface="Times New Roman" pitchFamily="18" charset="0"/>
                <a:cs typeface="Times New Roman" pitchFamily="18" charset="0"/>
              </a:rPr>
              <a:t> сын </a:t>
            </a:r>
            <a:r>
              <a:rPr lang="ru-RU" sz="1400" b="1" i="1" dirty="0" err="1" smtClean="0">
                <a:solidFill>
                  <a:srgbClr val="0070C0"/>
                </a:solidFill>
                <a:latin typeface="Times New Roman" pitchFamily="18" charset="0"/>
                <a:cs typeface="Times New Roman" pitchFamily="18" charset="0"/>
              </a:rPr>
              <a:t>жинағы жарық көрген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Ғ.Қайырбеков Халықтар Достығы орденімен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«Еңбектегі ерлігі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үшін медалімен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Қазақ </a:t>
            </a:r>
            <a:r>
              <a:rPr lang="ru-RU" sz="1400" b="1" i="1" dirty="0" smtClean="0">
                <a:solidFill>
                  <a:srgbClr val="0070C0"/>
                </a:solidFill>
                <a:latin typeface="Times New Roman" pitchFamily="18" charset="0"/>
                <a:cs typeface="Times New Roman" pitchFamily="18" charset="0"/>
              </a:rPr>
              <a:t>СССР </a:t>
            </a:r>
            <a:r>
              <a:rPr lang="ru-RU" sz="1400" b="1" i="1" dirty="0" err="1" smtClean="0">
                <a:solidFill>
                  <a:srgbClr val="0070C0"/>
                </a:solidFill>
                <a:latin typeface="Times New Roman" pitchFamily="18" charset="0"/>
                <a:cs typeface="Times New Roman" pitchFamily="18" charset="0"/>
              </a:rPr>
              <a:t>Жоғарғы Советі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Президиумының Құрметті грамотасымен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наградталған</a:t>
            </a:r>
            <a:r>
              <a:rPr lang="ru-RU" sz="1400" b="1" i="1" dirty="0" smtClean="0">
                <a:solidFill>
                  <a:srgbClr val="0070C0"/>
                </a:solidFill>
                <a:latin typeface="Times New Roman" pitchFamily="18" charset="0"/>
                <a:cs typeface="Times New Roman" pitchFamily="18" charset="0"/>
              </a:rPr>
              <a:t>. </a:t>
            </a:r>
            <a:endParaRPr lang="ru-RU" sz="1400" b="1" i="1" dirty="0">
              <a:solidFill>
                <a:srgbClr val="0070C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Кайырбеков Г. вирт выст\WhatsApp Image 2024-01-11 at 12.25.24 (4).jpeg"/>
          <p:cNvPicPr>
            <a:picLocks noGrp="1" noChangeAspect="1" noChangeArrowheads="1"/>
          </p:cNvPicPr>
          <p:nvPr>
            <p:ph sz="half" idx="1"/>
          </p:nvPr>
        </p:nvPicPr>
        <p:blipFill>
          <a:blip r:embed="rId2"/>
          <a:srcRect/>
          <a:stretch>
            <a:fillRect/>
          </a:stretch>
        </p:blipFill>
        <p:spPr bwMode="auto">
          <a:xfrm>
            <a:off x="1214414" y="428604"/>
            <a:ext cx="2748609"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3857620" y="214290"/>
            <a:ext cx="5072098" cy="6357982"/>
          </a:xfrm>
        </p:spPr>
        <p:txBody>
          <a:bodyPr>
            <a:normAutofit/>
          </a:bodyPr>
          <a:lstStyle/>
          <a:p>
            <a:pPr>
              <a:buNone/>
            </a:pPr>
            <a:r>
              <a:rPr lang="ru-RU" sz="1600" b="1" dirty="0" smtClean="0"/>
              <a:t>        </a:t>
            </a:r>
            <a:r>
              <a:rPr lang="ru-RU" sz="1600" b="1" i="1" dirty="0" smtClean="0">
                <a:solidFill>
                  <a:srgbClr val="FF0000"/>
                </a:solidFill>
                <a:latin typeface="Times New Roman" pitchFamily="18" charset="0"/>
                <a:cs typeface="Times New Roman" pitchFamily="18" charset="0"/>
              </a:rPr>
              <a:t>Р2</a:t>
            </a:r>
            <a:r>
              <a:rPr lang="ru-RU" sz="1600" b="1" i="1" dirty="0">
                <a:solidFill>
                  <a:srgbClr val="FF0000"/>
                </a:solidFill>
                <a:latin typeface="Times New Roman" pitchFamily="18" charset="0"/>
                <a:cs typeface="Times New Roman" pitchFamily="18" charset="0"/>
              </a:rPr>
              <a:t/>
            </a:r>
            <a:br>
              <a:rPr lang="ru-RU" sz="1600" b="1" i="1" dirty="0">
                <a:solidFill>
                  <a:srgbClr val="FF0000"/>
                </a:solidFill>
                <a:latin typeface="Times New Roman" pitchFamily="18" charset="0"/>
                <a:cs typeface="Times New Roman" pitchFamily="18" charset="0"/>
              </a:rPr>
            </a:br>
            <a:r>
              <a:rPr lang="ru-RU" sz="1600" b="1" i="1" dirty="0">
                <a:solidFill>
                  <a:srgbClr val="FF0000"/>
                </a:solidFill>
                <a:latin typeface="Times New Roman" pitchFamily="18" charset="0"/>
                <a:cs typeface="Times New Roman" pitchFamily="18" charset="0"/>
              </a:rPr>
              <a:t>Ш </a:t>
            </a:r>
            <a:r>
              <a:rPr lang="ru-RU" sz="1600" b="1" i="1" dirty="0" smtClean="0">
                <a:solidFill>
                  <a:srgbClr val="FF0000"/>
                </a:solidFill>
                <a:latin typeface="Times New Roman" pitchFamily="18" charset="0"/>
                <a:cs typeface="Times New Roman" pitchFamily="18" charset="0"/>
              </a:rPr>
              <a:t>51</a:t>
            </a:r>
          </a:p>
          <a:p>
            <a:pPr algn="just">
              <a:buNone/>
            </a:pPr>
            <a:r>
              <a:rPr lang="ru-RU" sz="1600" b="1" i="1" dirty="0">
                <a:solidFill>
                  <a:srgbClr val="FF0000"/>
                </a:solidFill>
                <a:latin typeface="Times New Roman" pitchFamily="18" charset="0"/>
                <a:cs typeface="Times New Roman" pitchFamily="18" charset="0"/>
              </a:rPr>
              <a:t/>
            </a:r>
            <a:br>
              <a:rPr lang="ru-RU" sz="1600" b="1" i="1" dirty="0">
                <a:solidFill>
                  <a:srgbClr val="FF0000"/>
                </a:solidFill>
                <a:latin typeface="Times New Roman" pitchFamily="18" charset="0"/>
                <a:cs typeface="Times New Roman" pitchFamily="18" charset="0"/>
              </a:rPr>
            </a:br>
            <a:r>
              <a:rPr lang="ru-RU" sz="1600" b="1" i="1" dirty="0" smtClean="0">
                <a:solidFill>
                  <a:srgbClr val="FF0000"/>
                </a:solidFill>
                <a:latin typeface="Times New Roman" pitchFamily="18" charset="0"/>
                <a:cs typeface="Times New Roman" pitchFamily="18" charset="0"/>
              </a:rPr>
              <a:t>          </a:t>
            </a:r>
            <a:r>
              <a:rPr lang="ru-RU" sz="1600" b="1" i="1" dirty="0" err="1" smtClean="0">
                <a:solidFill>
                  <a:srgbClr val="FF0000"/>
                </a:solidFill>
                <a:latin typeface="Times New Roman" pitchFamily="18" charset="0"/>
                <a:cs typeface="Times New Roman" pitchFamily="18" charset="0"/>
              </a:rPr>
              <a:t>Шестинский</a:t>
            </a:r>
            <a:r>
              <a:rPr lang="ru-RU" sz="1600" b="1" i="1" dirty="0">
                <a:solidFill>
                  <a:srgbClr val="FF0000"/>
                </a:solidFill>
                <a:latin typeface="Times New Roman" pitchFamily="18" charset="0"/>
                <a:cs typeface="Times New Roman" pitchFamily="18" charset="0"/>
              </a:rPr>
              <a:t>, О. Н . </a:t>
            </a:r>
            <a:r>
              <a:rPr lang="ru-RU" sz="1600" b="1" i="1" dirty="0" err="1" smtClean="0">
                <a:solidFill>
                  <a:srgbClr val="FF0000"/>
                </a:solidFill>
                <a:latin typeface="Times New Roman" pitchFamily="18" charset="0"/>
                <a:cs typeface="Times New Roman" pitchFamily="18" charset="0"/>
              </a:rPr>
              <a:t>Жүрегімнің </a:t>
            </a:r>
            <a:r>
              <a:rPr lang="ru-RU" sz="1600" b="1" i="1" dirty="0" err="1">
                <a:solidFill>
                  <a:srgbClr val="FF0000"/>
                </a:solidFill>
                <a:latin typeface="Times New Roman" pitchFamily="18" charset="0"/>
                <a:cs typeface="Times New Roman" pitchFamily="18" charset="0"/>
              </a:rPr>
              <a:t>түбінде </a:t>
            </a:r>
            <a:r>
              <a:rPr lang="ru-RU" sz="1600" b="1" i="1" dirty="0">
                <a:solidFill>
                  <a:srgbClr val="FF0000"/>
                </a:solidFill>
                <a:latin typeface="Times New Roman" pitchFamily="18" charset="0"/>
                <a:cs typeface="Times New Roman" pitchFamily="18" charset="0"/>
              </a:rPr>
              <a:t>: </a:t>
            </a:r>
            <a:r>
              <a:rPr lang="ru-RU" sz="1600" b="1" i="1" dirty="0" err="1">
                <a:solidFill>
                  <a:srgbClr val="FF0000"/>
                </a:solidFill>
                <a:latin typeface="Times New Roman" pitchFamily="18" charset="0"/>
                <a:cs typeface="Times New Roman" pitchFamily="18" charset="0"/>
              </a:rPr>
              <a:t>өлеңдер </a:t>
            </a:r>
            <a:r>
              <a:rPr lang="ru-RU" sz="1600" b="1" i="1" dirty="0">
                <a:solidFill>
                  <a:srgbClr val="FF0000"/>
                </a:solidFill>
                <a:latin typeface="Times New Roman" pitchFamily="18" charset="0"/>
                <a:cs typeface="Times New Roman" pitchFamily="18" charset="0"/>
              </a:rPr>
              <a:t>/ О. Н . </a:t>
            </a:r>
            <a:r>
              <a:rPr lang="ru-RU" sz="1600" b="1" i="1" dirty="0" err="1">
                <a:solidFill>
                  <a:srgbClr val="FF0000"/>
                </a:solidFill>
                <a:latin typeface="Times New Roman" pitchFamily="18" charset="0"/>
                <a:cs typeface="Times New Roman" pitchFamily="18" charset="0"/>
              </a:rPr>
              <a:t>Шестинский</a:t>
            </a:r>
            <a:r>
              <a:rPr lang="ru-RU" sz="1600" b="1" i="1" dirty="0">
                <a:solidFill>
                  <a:srgbClr val="FF0000"/>
                </a:solidFill>
                <a:latin typeface="Times New Roman" pitchFamily="18" charset="0"/>
                <a:cs typeface="Times New Roman" pitchFamily="18" charset="0"/>
              </a:rPr>
              <a:t>, . </a:t>
            </a:r>
            <a:r>
              <a:rPr lang="ru-RU" sz="1600" b="1" i="1" dirty="0" err="1">
                <a:solidFill>
                  <a:srgbClr val="FF0000"/>
                </a:solidFill>
                <a:latin typeface="Times New Roman" pitchFamily="18" charset="0"/>
                <a:cs typeface="Times New Roman" pitchFamily="18" charset="0"/>
              </a:rPr>
              <a:t>аудар</a:t>
            </a:r>
            <a:r>
              <a:rPr lang="ru-RU" sz="1600" b="1" i="1" dirty="0">
                <a:solidFill>
                  <a:srgbClr val="FF0000"/>
                </a:solidFill>
                <a:latin typeface="Times New Roman" pitchFamily="18" charset="0"/>
                <a:cs typeface="Times New Roman" pitchFamily="18" charset="0"/>
              </a:rPr>
              <a:t> .Ғ. </a:t>
            </a:r>
            <a:r>
              <a:rPr lang="ru-RU" sz="1600" b="1" i="1" dirty="0" err="1">
                <a:solidFill>
                  <a:srgbClr val="FF0000"/>
                </a:solidFill>
                <a:latin typeface="Times New Roman" pitchFamily="18" charset="0"/>
                <a:cs typeface="Times New Roman" pitchFamily="18" charset="0"/>
              </a:rPr>
              <a:t>Қайырбеков.</a:t>
            </a:r>
            <a:r>
              <a:rPr lang="ru-RU" sz="1600" b="1" i="1" dirty="0">
                <a:solidFill>
                  <a:srgbClr val="FF0000"/>
                </a:solidFill>
                <a:latin typeface="Times New Roman" pitchFamily="18" charset="0"/>
                <a:cs typeface="Times New Roman" pitchFamily="18" charset="0"/>
              </a:rPr>
              <a:t> - </a:t>
            </a:r>
            <a:r>
              <a:rPr lang="ru-RU" sz="1600" b="1" i="1" dirty="0" err="1">
                <a:solidFill>
                  <a:srgbClr val="FF0000"/>
                </a:solidFill>
                <a:latin typeface="Times New Roman" pitchFamily="18" charset="0"/>
                <a:cs typeface="Times New Roman" pitchFamily="18" charset="0"/>
              </a:rPr>
              <a:t>Алматы</a:t>
            </a:r>
            <a:r>
              <a:rPr lang="ru-RU" sz="1600" b="1" i="1" dirty="0">
                <a:solidFill>
                  <a:srgbClr val="FF0000"/>
                </a:solidFill>
                <a:latin typeface="Times New Roman" pitchFamily="18" charset="0"/>
                <a:cs typeface="Times New Roman" pitchFamily="18" charset="0"/>
              </a:rPr>
              <a:t> : </a:t>
            </a:r>
            <a:r>
              <a:rPr lang="ru-RU" sz="1600" b="1" i="1" dirty="0" err="1">
                <a:solidFill>
                  <a:srgbClr val="FF0000"/>
                </a:solidFill>
                <a:latin typeface="Times New Roman" pitchFamily="18" charset="0"/>
                <a:cs typeface="Times New Roman" pitchFamily="18" charset="0"/>
              </a:rPr>
              <a:t>Жазушы</a:t>
            </a:r>
            <a:r>
              <a:rPr lang="ru-RU" sz="1600" b="1" i="1" dirty="0">
                <a:solidFill>
                  <a:srgbClr val="FF0000"/>
                </a:solidFill>
                <a:latin typeface="Times New Roman" pitchFamily="18" charset="0"/>
                <a:cs typeface="Times New Roman" pitchFamily="18" charset="0"/>
              </a:rPr>
              <a:t>, 1981. - 160 б. - 65 т</a:t>
            </a:r>
            <a:r>
              <a:rPr lang="ru-RU" sz="1600" b="1" i="1" dirty="0" smtClean="0">
                <a:solidFill>
                  <a:srgbClr val="FF0000"/>
                </a:solidFill>
                <a:latin typeface="Times New Roman" pitchFamily="18" charset="0"/>
                <a:cs typeface="Times New Roman" pitchFamily="18" charset="0"/>
              </a:rPr>
              <a:t>.</a:t>
            </a:r>
          </a:p>
          <a:p>
            <a:pPr algn="just">
              <a:buNone/>
            </a:pPr>
            <a:endParaRPr lang="ru-RU" sz="1600" b="1" i="1" dirty="0" smtClean="0">
              <a:solidFill>
                <a:srgbClr val="FF0000"/>
              </a:solidFill>
              <a:latin typeface="Times New Roman" pitchFamily="18" charset="0"/>
              <a:cs typeface="Times New Roman" pitchFamily="18" charset="0"/>
            </a:endParaRPr>
          </a:p>
          <a:p>
            <a:pPr algn="just">
              <a:buNone/>
            </a:pPr>
            <a:r>
              <a:rPr lang="ru-RU" sz="1600" b="1" i="1" dirty="0" smtClean="0">
                <a:solidFill>
                  <a:srgbClr val="FF000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Орыс</a:t>
            </a:r>
            <a:r>
              <a:rPr lang="ru-RU" sz="1600" b="1" i="1" dirty="0" smtClean="0">
                <a:solidFill>
                  <a:srgbClr val="0070C0"/>
                </a:solidFill>
                <a:latin typeface="Times New Roman" pitchFamily="18" charset="0"/>
                <a:cs typeface="Times New Roman" pitchFamily="18" charset="0"/>
              </a:rPr>
              <a:t> совет </a:t>
            </a:r>
            <a:r>
              <a:rPr lang="ru-RU" sz="1600" b="1" i="1" dirty="0" err="1" smtClean="0">
                <a:solidFill>
                  <a:srgbClr val="0070C0"/>
                </a:solidFill>
                <a:latin typeface="Times New Roman" pitchFamily="18" charset="0"/>
                <a:cs typeface="Times New Roman" pitchFamily="18" charset="0"/>
              </a:rPr>
              <a:t>поэзиясының көрнекті өкілі </a:t>
            </a:r>
            <a:r>
              <a:rPr lang="ru-RU" sz="1600" b="1" i="1" dirty="0" smtClean="0">
                <a:solidFill>
                  <a:srgbClr val="0070C0"/>
                </a:solidFill>
                <a:latin typeface="Times New Roman" pitchFamily="18" charset="0"/>
                <a:cs typeface="Times New Roman" pitchFamily="18" charset="0"/>
              </a:rPr>
              <a:t>Олег </a:t>
            </a:r>
            <a:r>
              <a:rPr lang="ru-RU" sz="1600" b="1" i="1" dirty="0" err="1" smtClean="0">
                <a:solidFill>
                  <a:srgbClr val="0070C0"/>
                </a:solidFill>
                <a:latin typeface="Times New Roman" pitchFamily="18" charset="0"/>
                <a:cs typeface="Times New Roman" pitchFamily="18" charset="0"/>
              </a:rPr>
              <a:t>Шестинскийдің алуан</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тақырыптағы өлеңдерінің аудармасы</a:t>
            </a:r>
            <a:r>
              <a:rPr lang="ru-RU" sz="1600" b="1" i="1" dirty="0" smtClean="0">
                <a:solidFill>
                  <a:srgbClr val="0070C0"/>
                </a:solidFill>
                <a:latin typeface="Times New Roman" pitchFamily="18" charset="0"/>
                <a:cs typeface="Times New Roman" pitchFamily="18" charset="0"/>
              </a:rPr>
              <a:t> . </a:t>
            </a:r>
          </a:p>
          <a:p>
            <a:pPr algn="just">
              <a:buNone/>
            </a:pPr>
            <a:endParaRPr lang="ru-RU" sz="1600" b="1" i="1" dirty="0">
              <a:solidFill>
                <a:srgbClr val="0070C0"/>
              </a:solidFill>
              <a:latin typeface="Times New Roman" pitchFamily="18" charset="0"/>
              <a:cs typeface="Times New Roman" pitchFamily="18" charset="0"/>
            </a:endParaRPr>
          </a:p>
          <a:p>
            <a:pPr algn="just">
              <a:buNone/>
            </a:pPr>
            <a:endParaRPr lang="ru-RU" sz="1600" b="1" i="1" dirty="0" smtClean="0">
              <a:solidFill>
                <a:srgbClr val="0070C0"/>
              </a:solidFill>
              <a:latin typeface="Times New Roman" pitchFamily="18" charset="0"/>
              <a:cs typeface="Times New Roman" pitchFamily="18" charset="0"/>
            </a:endParaRPr>
          </a:p>
          <a:p>
            <a:pPr algn="just">
              <a:buNone/>
            </a:pPr>
            <a:r>
              <a:rPr lang="ru-RU" sz="1600" b="1" i="1" dirty="0" err="1" smtClean="0">
                <a:solidFill>
                  <a:srgbClr val="FF0000"/>
                </a:solidFill>
                <a:latin typeface="Times New Roman" pitchFamily="18" charset="0"/>
                <a:cs typeface="Times New Roman" pitchFamily="18" charset="0"/>
              </a:rPr>
              <a:t>Барлығы:</a:t>
            </a:r>
            <a:r>
              <a:rPr lang="ru-RU" sz="1600" b="1" i="1" dirty="0" smtClean="0">
                <a:solidFill>
                  <a:srgbClr val="FF00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1 дана (көркем әдебиеттер абономенті). </a:t>
            </a:r>
            <a:r>
              <a:rPr lang="ru-RU" sz="1600" dirty="0"/>
              <a:t/>
            </a:r>
            <a:br>
              <a:rPr lang="ru-RU" sz="1600" dirty="0"/>
            </a:br>
            <a:endParaRPr lang="ru-RU" sz="16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Кайырбеков Г. вирт выст\WhatsApp Image 2024-01-11 at 12.25.24.jpeg"/>
          <p:cNvPicPr>
            <a:picLocks noGrp="1" noChangeAspect="1" noChangeArrowheads="1"/>
          </p:cNvPicPr>
          <p:nvPr>
            <p:ph sz="half" idx="1"/>
          </p:nvPr>
        </p:nvPicPr>
        <p:blipFill>
          <a:blip r:embed="rId2"/>
          <a:srcRect/>
          <a:stretch>
            <a:fillRect/>
          </a:stretch>
        </p:blipFill>
        <p:spPr bwMode="auto">
          <a:xfrm>
            <a:off x="1285852" y="642918"/>
            <a:ext cx="3000396"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286248" y="214290"/>
            <a:ext cx="4643470" cy="5911873"/>
          </a:xfrm>
        </p:spPr>
        <p:txBody>
          <a:bodyPr/>
          <a:lstStyle/>
          <a:p>
            <a:pPr>
              <a:buFontTx/>
              <a:buNone/>
              <a:defRPr/>
            </a:pPr>
            <a:r>
              <a:rPr lang="kk-KZ" b="1" i="1" dirty="0">
                <a:solidFill>
                  <a:srgbClr val="FFFF00"/>
                </a:solidFill>
                <a:latin typeface="Times New Roman" pitchFamily="18" charset="0"/>
                <a:cs typeface="Times New Roman" pitchFamily="18" charset="0"/>
              </a:rPr>
              <a:t> </a:t>
            </a:r>
            <a:r>
              <a:rPr lang="kk-KZ" b="1" i="1" dirty="0" smtClean="0">
                <a:solidFill>
                  <a:srgbClr val="FFFF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С </a:t>
            </a:r>
            <a:r>
              <a:rPr lang="kk-KZ" sz="1600" b="1" i="1" dirty="0">
                <a:solidFill>
                  <a:srgbClr val="FF0000"/>
                </a:solidFill>
                <a:latin typeface="Times New Roman" pitchFamily="18" charset="0"/>
                <a:cs typeface="Times New Roman" pitchFamily="18" charset="0"/>
              </a:rPr>
              <a:t>(Қаз) 2</a:t>
            </a:r>
          </a:p>
          <a:p>
            <a:pPr>
              <a:buFontTx/>
              <a:buNone/>
              <a:defRPr/>
            </a:pPr>
            <a:r>
              <a:rPr lang="kk-KZ" sz="1600" b="1" i="1" dirty="0">
                <a:solidFill>
                  <a:srgbClr val="FF0000"/>
                </a:solidFill>
                <a:latin typeface="Times New Roman" pitchFamily="18" charset="0"/>
                <a:cs typeface="Times New Roman" pitchFamily="18" charset="0"/>
              </a:rPr>
              <a:t>      А 72</a:t>
            </a:r>
          </a:p>
          <a:p>
            <a:pPr>
              <a:buFontTx/>
              <a:buNone/>
              <a:defRPr/>
            </a:pPr>
            <a:endParaRPr lang="kk-KZ" sz="1600" b="1" i="1" dirty="0">
              <a:solidFill>
                <a:srgbClr val="FF0000"/>
              </a:solidFill>
              <a:latin typeface="Times New Roman" pitchFamily="18" charset="0"/>
              <a:cs typeface="Times New Roman" pitchFamily="18" charset="0"/>
            </a:endParaRPr>
          </a:p>
          <a:p>
            <a:pPr algn="just">
              <a:buFontTx/>
              <a:buNone/>
              <a:defRPr/>
            </a:pPr>
            <a:r>
              <a:rPr lang="kk-KZ" sz="1600" b="1" i="1" dirty="0">
                <a:solidFill>
                  <a:srgbClr val="FF00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Ғафу Қайырбеков // </a:t>
            </a:r>
            <a:r>
              <a:rPr lang="kk-KZ" sz="1600" b="1" i="1" dirty="0">
                <a:solidFill>
                  <a:srgbClr val="FF0000"/>
                </a:solidFill>
                <a:latin typeface="Times New Roman" pitchFamily="18" charset="0"/>
                <a:cs typeface="Times New Roman" pitchFamily="18" charset="0"/>
              </a:rPr>
              <a:t>Қазақ Совет поэзиясының антологиясы. Т2. - Алматы: Жазушы, 1977. – Б. </a:t>
            </a:r>
            <a:r>
              <a:rPr lang="kk-KZ" sz="1600" b="1" i="1" dirty="0" smtClean="0">
                <a:solidFill>
                  <a:srgbClr val="FF0000"/>
                </a:solidFill>
                <a:latin typeface="Times New Roman" pitchFamily="18" charset="0"/>
                <a:cs typeface="Times New Roman" pitchFamily="18" charset="0"/>
              </a:rPr>
              <a:t>109-116. </a:t>
            </a:r>
          </a:p>
          <a:p>
            <a:pPr algn="just">
              <a:buFontTx/>
              <a:buNone/>
              <a:defRPr/>
            </a:pPr>
            <a:endParaRPr lang="kk-KZ" sz="1600" b="1" i="1" dirty="0">
              <a:solidFill>
                <a:srgbClr val="FF0000"/>
              </a:solidFill>
              <a:latin typeface="Times New Roman" pitchFamily="18" charset="0"/>
              <a:cs typeface="Times New Roman" pitchFamily="18" charset="0"/>
            </a:endParaRPr>
          </a:p>
          <a:p>
            <a:pPr algn="just">
              <a:buFontTx/>
              <a:buNone/>
              <a:defRPr/>
            </a:pPr>
            <a:r>
              <a:rPr lang="kk-KZ" sz="1600" b="1" i="1" dirty="0" smtClean="0">
                <a:solidFill>
                  <a:srgbClr val="0070C0"/>
                </a:solidFill>
                <a:latin typeface="Times New Roman" pitchFamily="18" charset="0"/>
                <a:cs typeface="Times New Roman" pitchFamily="18" charset="0"/>
              </a:rPr>
              <a:t>                 Бұл жинақта </a:t>
            </a:r>
            <a:r>
              <a:rPr lang="kk-KZ" sz="1600" b="1" i="1" dirty="0">
                <a:solidFill>
                  <a:srgbClr val="0070C0"/>
                </a:solidFill>
                <a:latin typeface="Times New Roman" pitchFamily="18" charset="0"/>
                <a:cs typeface="Times New Roman" pitchFamily="18" charset="0"/>
              </a:rPr>
              <a:t>Қазақтың аса көрнекті ақиық ақыны, ҚР Мемлекеттік сыйлығының лауреаты Ғафу Қайырбековтың </a:t>
            </a:r>
            <a:r>
              <a:rPr lang="kk-KZ" sz="1600" b="1" i="1" dirty="0" smtClean="0">
                <a:solidFill>
                  <a:srgbClr val="0070C0"/>
                </a:solidFill>
                <a:latin typeface="Times New Roman" pitchFamily="18" charset="0"/>
                <a:cs typeface="Times New Roman" pitchFamily="18" charset="0"/>
              </a:rPr>
              <a:t>бір топ өлеңдері берілген.</a:t>
            </a:r>
          </a:p>
          <a:p>
            <a:pPr algn="just">
              <a:buFontTx/>
              <a:buNone/>
              <a:defRPr/>
            </a:pPr>
            <a:endParaRPr lang="kk-KZ" sz="1600" b="1" i="1" dirty="0">
              <a:solidFill>
                <a:srgbClr val="0070C0"/>
              </a:solidFill>
              <a:latin typeface="Times New Roman" pitchFamily="18" charset="0"/>
              <a:cs typeface="Times New Roman" pitchFamily="18" charset="0"/>
            </a:endParaRPr>
          </a:p>
          <a:p>
            <a:pPr algn="just">
              <a:buFontTx/>
              <a:buNone/>
              <a:defRPr/>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a:t>
            </a:r>
            <a:r>
              <a:rPr lang="kk-KZ" sz="1600" b="1" i="1" dirty="0">
                <a:solidFill>
                  <a:srgbClr val="FF0000"/>
                </a:solidFill>
                <a:latin typeface="Times New Roman" pitchFamily="18" charset="0"/>
                <a:cs typeface="Times New Roman" pitchFamily="18" charset="0"/>
              </a:rPr>
              <a:t>: 1 дана (көркем әдебиеттер абономенті).</a:t>
            </a:r>
            <a:endParaRPr lang="kk-KZ" sz="1600" b="1" i="1" dirty="0" smtClean="0">
              <a:solidFill>
                <a:srgbClr val="0070C0"/>
              </a:solidFill>
              <a:latin typeface="Times New Roman" pitchFamily="18" charset="0"/>
              <a:cs typeface="Times New Roman" pitchFamily="18" charset="0"/>
            </a:endParaRPr>
          </a:p>
          <a:p>
            <a:pPr algn="just">
              <a:buFontTx/>
              <a:buNone/>
              <a:defRPr/>
            </a:pPr>
            <a:endParaRPr lang="kk-KZ" sz="1600" b="1" i="1" dirty="0">
              <a:solidFill>
                <a:srgbClr val="0070C0"/>
              </a:solidFill>
              <a:latin typeface="Times New Roman" pitchFamily="18" charset="0"/>
              <a:cs typeface="Times New Roman" pitchFamily="18" charset="0"/>
            </a:endParaRPr>
          </a:p>
          <a:p>
            <a:pPr algn="just">
              <a:buFontTx/>
              <a:buNone/>
              <a:defRPr/>
            </a:pPr>
            <a:r>
              <a:rPr lang="kk-KZ" sz="1600" b="1" i="1" dirty="0" smtClean="0">
                <a:solidFill>
                  <a:srgbClr val="0070C0"/>
                </a:solidFill>
                <a:latin typeface="Times New Roman" pitchFamily="18" charset="0"/>
                <a:cs typeface="Times New Roman" pitchFamily="18" charset="0"/>
              </a:rPr>
              <a:t>       </a:t>
            </a:r>
          </a:p>
          <a:p>
            <a:pPr algn="just">
              <a:buFontTx/>
              <a:buNone/>
              <a:defRPr/>
            </a:pPr>
            <a:r>
              <a:rPr lang="kk-KZ" sz="1600" b="1" i="1" dirty="0">
                <a:solidFill>
                  <a:srgbClr val="0070C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            </a:t>
            </a:r>
            <a:endParaRPr lang="ru-RU" sz="16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idx="1"/>
          </p:nvPr>
        </p:nvSpPr>
        <p:spPr>
          <a:xfrm>
            <a:off x="228600" y="228600"/>
            <a:ext cx="8686800" cy="6477000"/>
          </a:xfrm>
        </p:spPr>
        <p:txBody>
          <a:bodyPr/>
          <a:lstStyle/>
          <a:p>
            <a:pPr algn="ctr" eaLnBrk="1" hangingPunct="1">
              <a:buFontTx/>
              <a:buNone/>
              <a:defRPr/>
            </a:pPr>
            <a:r>
              <a:rPr lang="kk-KZ" sz="2800" dirty="0" smtClean="0"/>
              <a:t>  </a:t>
            </a:r>
          </a:p>
          <a:p>
            <a:pPr algn="ctr" eaLnBrk="1" hangingPunct="1">
              <a:buFontTx/>
              <a:buNone/>
              <a:defRPr/>
            </a:pPr>
            <a:r>
              <a:rPr lang="kk-KZ" sz="2800" b="1" i="1" dirty="0" smtClean="0">
                <a:solidFill>
                  <a:srgbClr val="0070C0"/>
                </a:solidFill>
                <a:latin typeface="Times New Roman" pitchFamily="18" charset="0"/>
                <a:cs typeface="Times New Roman" pitchFamily="18" charset="0"/>
              </a:rPr>
              <a:t>     Біздің </a:t>
            </a:r>
            <a:r>
              <a:rPr lang="kk-KZ" sz="2800" b="1" i="1" dirty="0" smtClean="0">
                <a:solidFill>
                  <a:srgbClr val="0070C0"/>
                </a:solidFill>
                <a:latin typeface="Times New Roman" pitchFamily="18" charset="0"/>
                <a:cs typeface="Times New Roman" pitchFamily="18" charset="0"/>
              </a:rPr>
              <a:t>Виртуалды көрмемізді тамашалағаныңызға рахмет!</a:t>
            </a:r>
            <a:r>
              <a:rPr lang="kk-KZ" sz="2800" dirty="0" smtClean="0">
                <a:solidFill>
                  <a:srgbClr val="0070C0"/>
                </a:solidFill>
                <a:latin typeface="Times New Roman" pitchFamily="18" charset="0"/>
                <a:cs typeface="Times New Roman" pitchFamily="18" charset="0"/>
              </a:rPr>
              <a:t> </a:t>
            </a:r>
            <a:endParaRPr lang="kk-KZ" sz="2800" dirty="0" smtClean="0">
              <a:solidFill>
                <a:srgbClr val="0070C0"/>
              </a:solidFill>
              <a:latin typeface="Times New Roman" pitchFamily="18" charset="0"/>
              <a:cs typeface="Times New Roman" pitchFamily="18" charset="0"/>
            </a:endParaRPr>
          </a:p>
          <a:p>
            <a:pPr algn="ctr" eaLnBrk="1" hangingPunct="1">
              <a:buFontTx/>
              <a:buNone/>
              <a:defRPr/>
            </a:pPr>
            <a:endParaRPr lang="kk-KZ" sz="2800" dirty="0" smtClean="0">
              <a:solidFill>
                <a:srgbClr val="0070C0"/>
              </a:solidFill>
              <a:latin typeface="Times New Roman" pitchFamily="18" charset="0"/>
              <a:cs typeface="Times New Roman" pitchFamily="18" charset="0"/>
            </a:endParaRPr>
          </a:p>
          <a:p>
            <a:pPr algn="ctr" eaLnBrk="1" hangingPunct="1">
              <a:buFontTx/>
              <a:buNone/>
              <a:defRPr/>
            </a:pPr>
            <a:endParaRPr lang="kk-KZ" sz="2800" dirty="0" smtClean="0">
              <a:solidFill>
                <a:srgbClr val="0070C0"/>
              </a:solidFill>
              <a:latin typeface="Times New Roman" pitchFamily="18" charset="0"/>
              <a:cs typeface="Times New Roman" pitchFamily="18" charset="0"/>
            </a:endParaRPr>
          </a:p>
          <a:p>
            <a:pPr algn="ctr" eaLnBrk="1" hangingPunct="1">
              <a:buFontTx/>
              <a:buNone/>
              <a:defRPr/>
            </a:pPr>
            <a:endParaRPr lang="kk-KZ" sz="2800" b="1" i="1" dirty="0" smtClean="0">
              <a:solidFill>
                <a:srgbClr val="0070C0"/>
              </a:solidFill>
              <a:latin typeface="Times New Roman" pitchFamily="18" charset="0"/>
              <a:cs typeface="Times New Roman" pitchFamily="18" charset="0"/>
            </a:endParaRPr>
          </a:p>
          <a:p>
            <a:pPr algn="ctr" eaLnBrk="1" hangingPunct="1">
              <a:buFontTx/>
              <a:buNone/>
              <a:defRPr/>
            </a:pPr>
            <a:r>
              <a:rPr lang="kk-KZ" sz="2800" b="1" i="1" dirty="0" smtClean="0">
                <a:solidFill>
                  <a:srgbClr val="0070C0"/>
                </a:solidFill>
                <a:latin typeface="Times New Roman" pitchFamily="18" charset="0"/>
                <a:cs typeface="Times New Roman" pitchFamily="18" charset="0"/>
              </a:rPr>
              <a:t>        Мы </a:t>
            </a:r>
            <a:r>
              <a:rPr lang="kk-KZ" sz="2800" b="1" i="1" dirty="0" smtClean="0">
                <a:solidFill>
                  <a:srgbClr val="0070C0"/>
                </a:solidFill>
                <a:latin typeface="Times New Roman" pitchFamily="18" charset="0"/>
                <a:cs typeface="Times New Roman" pitchFamily="18" charset="0"/>
              </a:rPr>
              <a:t>рады что вы посетили нашу Виртуальную выставку</a:t>
            </a:r>
            <a:endParaRPr lang="ru-RU" sz="2800" b="1" i="1" dirty="0" smtClean="0">
              <a:solidFill>
                <a:srgbClr val="0070C0"/>
              </a:solidFill>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92515">
                                            <p:txEl>
                                              <p:pRg st="1" end="1"/>
                                            </p:txEl>
                                          </p:spTgt>
                                        </p:tgtEl>
                                        <p:attrNameLst>
                                          <p:attrName>style.visibility</p:attrName>
                                        </p:attrNameLst>
                                      </p:cBhvr>
                                      <p:to>
                                        <p:strVal val="visible"/>
                                      </p:to>
                                    </p:set>
                                    <p:animEffect transition="in" filter="fade">
                                      <p:cBhvr>
                                        <p:cTn id="7" dur="2000"/>
                                        <p:tgtEl>
                                          <p:spTgt spid="192515">
                                            <p:txEl>
                                              <p:pRg st="1" end="1"/>
                                            </p:txEl>
                                          </p:spTgt>
                                        </p:tgtEl>
                                      </p:cBhvr>
                                    </p:animEffect>
                                    <p:anim calcmode="lin" valueType="num">
                                      <p:cBhvr>
                                        <p:cTn id="8" dur="2000" fill="hold"/>
                                        <p:tgtEl>
                                          <p:spTgt spid="192515">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1925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192515">
                                            <p:txEl>
                                              <p:pRg st="5" end="5"/>
                                            </p:txEl>
                                          </p:spTgt>
                                        </p:tgtEl>
                                        <p:attrNameLst>
                                          <p:attrName>style.visibility</p:attrName>
                                        </p:attrNameLst>
                                      </p:cBhvr>
                                      <p:to>
                                        <p:strVal val="visible"/>
                                      </p:to>
                                    </p:set>
                                    <p:animEffect transition="in" filter="fade">
                                      <p:cBhvr>
                                        <p:cTn id="14" dur="2000"/>
                                        <p:tgtEl>
                                          <p:spTgt spid="192515">
                                            <p:txEl>
                                              <p:pRg st="5" end="5"/>
                                            </p:txEl>
                                          </p:spTgt>
                                        </p:tgtEl>
                                      </p:cBhvr>
                                    </p:animEffect>
                                    <p:anim calcmode="lin" valueType="num">
                                      <p:cBhvr>
                                        <p:cTn id="15" dur="2000" fill="hold"/>
                                        <p:tgtEl>
                                          <p:spTgt spid="192515">
                                            <p:txEl>
                                              <p:pRg st="5" end="5"/>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9251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half" idx="1"/>
          </p:nvPr>
        </p:nvPicPr>
        <p:blipFill>
          <a:blip r:embed="rId2"/>
          <a:srcRect/>
          <a:stretch>
            <a:fillRect/>
          </a:stretch>
        </p:blipFill>
        <p:spPr bwMode="auto">
          <a:xfrm>
            <a:off x="357158" y="214290"/>
            <a:ext cx="8501122" cy="628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srcRect/>
          <a:stretch>
            <a:fillRect/>
          </a:stretch>
        </p:blipFill>
        <p:spPr bwMode="auto">
          <a:xfrm>
            <a:off x="1142976" y="428604"/>
            <a:ext cx="2712486"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3500430" y="285728"/>
            <a:ext cx="5357850" cy="6286544"/>
          </a:xfrm>
        </p:spPr>
        <p:txBody>
          <a:bodyPr>
            <a:normAutofit/>
          </a:bodyPr>
          <a:lstStyle/>
          <a:p>
            <a:pPr>
              <a:buNone/>
            </a:pPr>
            <a:r>
              <a:rPr lang="ru-RU" sz="1400" b="1" dirty="0" smtClean="0">
                <a:latin typeface="Times New Roman" pitchFamily="18" charset="0"/>
                <a:cs typeface="Times New Roman" pitchFamily="18" charset="0"/>
              </a:rPr>
              <a:t>        84 </a:t>
            </a:r>
            <a:r>
              <a:rPr lang="ru-RU" sz="1400" b="1" dirty="0">
                <a:latin typeface="Times New Roman" pitchFamily="18" charset="0"/>
                <a:cs typeface="Times New Roman" pitchFamily="18" charset="0"/>
              </a:rPr>
              <a:t>(5Қаз)-5</a:t>
            </a:r>
            <a:br>
              <a:rPr lang="ru-RU" sz="1400" b="1" dirty="0">
                <a:latin typeface="Times New Roman" pitchFamily="18" charset="0"/>
                <a:cs typeface="Times New Roman" pitchFamily="18" charset="0"/>
              </a:rPr>
            </a:br>
            <a:r>
              <a:rPr lang="ru-RU" sz="1400" b="1" dirty="0">
                <a:latin typeface="Times New Roman" pitchFamily="18" charset="0"/>
                <a:cs typeface="Times New Roman" pitchFamily="18" charset="0"/>
              </a:rPr>
              <a:t>Қ </a:t>
            </a:r>
            <a:r>
              <a:rPr lang="ru-RU" sz="1400" b="1" dirty="0" smtClean="0">
                <a:latin typeface="Times New Roman" pitchFamily="18" charset="0"/>
                <a:cs typeface="Times New Roman" pitchFamily="18" charset="0"/>
              </a:rPr>
              <a:t>15</a:t>
            </a:r>
          </a:p>
          <a:p>
            <a:pPr algn="just">
              <a:buNone/>
            </a:pPr>
            <a:r>
              <a:rPr lang="ru-RU" sz="1400" b="1" dirty="0">
                <a:latin typeface="Times New Roman" pitchFamily="18" charset="0"/>
                <a:cs typeface="Times New Roman" pitchFamily="18" charset="0"/>
              </a:rPr>
              <a:t/>
            </a:r>
            <a:br>
              <a:rPr lang="ru-RU" sz="1400" b="1" dirty="0">
                <a:latin typeface="Times New Roman" pitchFamily="18" charset="0"/>
                <a:cs typeface="Times New Roman" pitchFamily="18" charset="0"/>
              </a:rPr>
            </a:br>
            <a:r>
              <a:rPr lang="ru-RU" sz="1400" b="1" dirty="0" smtClean="0">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Қайырбеков</a:t>
            </a:r>
            <a:r>
              <a:rPr lang="ru-RU" sz="1400" b="1" i="1" dirty="0" err="1">
                <a:solidFill>
                  <a:srgbClr val="FF0000"/>
                </a:solidFill>
                <a:latin typeface="Times New Roman" pitchFamily="18" charset="0"/>
                <a:cs typeface="Times New Roman" pitchFamily="18" charset="0"/>
              </a:rPr>
              <a:t>, </a:t>
            </a:r>
            <a:r>
              <a:rPr lang="ru-RU" sz="1400" b="1" i="1" dirty="0">
                <a:solidFill>
                  <a:srgbClr val="FF0000"/>
                </a:solidFill>
                <a:latin typeface="Times New Roman" pitchFamily="18" charset="0"/>
                <a:cs typeface="Times New Roman" pitchFamily="18" charset="0"/>
              </a:rPr>
              <a:t>Ғ. </a:t>
            </a:r>
            <a:r>
              <a:rPr lang="ru-RU" sz="1400" b="1" i="1" dirty="0" err="1" smtClean="0">
                <a:solidFill>
                  <a:srgbClr val="FF0000"/>
                </a:solidFill>
                <a:latin typeface="Times New Roman" pitchFamily="18" charset="0"/>
                <a:cs typeface="Times New Roman" pitchFamily="18" charset="0"/>
              </a:rPr>
              <a:t>Құрдастар </a:t>
            </a:r>
            <a:r>
              <a:rPr lang="ru-RU" sz="1400" b="1" i="1" dirty="0">
                <a:solidFill>
                  <a:srgbClr val="FF0000"/>
                </a:solidFill>
                <a:latin typeface="Times New Roman" pitchFamily="18" charset="0"/>
                <a:cs typeface="Times New Roman" pitchFamily="18" charset="0"/>
              </a:rPr>
              <a:t>: </a:t>
            </a:r>
            <a:r>
              <a:rPr lang="ru-RU" sz="1400" b="1" i="1" dirty="0" err="1">
                <a:solidFill>
                  <a:srgbClr val="FF0000"/>
                </a:solidFill>
                <a:latin typeface="Times New Roman" pitchFamily="18" charset="0"/>
                <a:cs typeface="Times New Roman" pitchFamily="18" charset="0"/>
              </a:rPr>
              <a:t>өлеңдер </a:t>
            </a:r>
            <a:r>
              <a:rPr lang="ru-RU" sz="1400" b="1" i="1" dirty="0">
                <a:solidFill>
                  <a:srgbClr val="FF0000"/>
                </a:solidFill>
                <a:latin typeface="Times New Roman" pitchFamily="18" charset="0"/>
                <a:cs typeface="Times New Roman" pitchFamily="18" charset="0"/>
              </a:rPr>
              <a:t>мен </a:t>
            </a:r>
            <a:r>
              <a:rPr lang="ru-RU" sz="1400" b="1" i="1" dirty="0" err="1">
                <a:solidFill>
                  <a:srgbClr val="FF0000"/>
                </a:solidFill>
                <a:latin typeface="Times New Roman" pitchFamily="18" charset="0"/>
                <a:cs typeface="Times New Roman" pitchFamily="18" charset="0"/>
              </a:rPr>
              <a:t>поэмалар</a:t>
            </a:r>
            <a:r>
              <a:rPr lang="ru-RU" sz="1400" b="1" i="1" dirty="0">
                <a:solidFill>
                  <a:srgbClr val="FF0000"/>
                </a:solidFill>
                <a:latin typeface="Times New Roman" pitchFamily="18" charset="0"/>
                <a:cs typeface="Times New Roman" pitchFamily="18" charset="0"/>
              </a:rPr>
              <a:t> / Ғ. </a:t>
            </a:r>
            <a:r>
              <a:rPr lang="ru-RU" sz="1400" b="1" i="1" dirty="0" err="1">
                <a:solidFill>
                  <a:srgbClr val="FF0000"/>
                </a:solidFill>
                <a:latin typeface="Times New Roman" pitchFamily="18" charset="0"/>
                <a:cs typeface="Times New Roman" pitchFamily="18" charset="0"/>
              </a:rPr>
              <a:t>Қайырбеков </a:t>
            </a:r>
            <a:r>
              <a:rPr lang="ru-RU" sz="1400" b="1" i="1" dirty="0">
                <a:solidFill>
                  <a:srgbClr val="FF0000"/>
                </a:solidFill>
                <a:latin typeface="Times New Roman" pitchFamily="18" charset="0"/>
                <a:cs typeface="Times New Roman" pitchFamily="18" charset="0"/>
              </a:rPr>
              <a:t>; сост. Б. </a:t>
            </a:r>
            <a:r>
              <a:rPr lang="ru-RU" sz="1400" b="1" i="1" dirty="0" err="1">
                <a:solidFill>
                  <a:srgbClr val="FF0000"/>
                </a:solidFill>
                <a:latin typeface="Times New Roman" pitchFamily="18" charset="0"/>
                <a:cs typeface="Times New Roman" pitchFamily="18" charset="0"/>
              </a:rPr>
              <a:t>Хамзина</a:t>
            </a:r>
            <a:r>
              <a:rPr lang="ru-RU" sz="1400" b="1" i="1" dirty="0">
                <a:solidFill>
                  <a:srgbClr val="FF0000"/>
                </a:solidFill>
                <a:latin typeface="Times New Roman" pitchFamily="18" charset="0"/>
                <a:cs typeface="Times New Roman" pitchFamily="18" charset="0"/>
              </a:rPr>
              <a:t>. - </a:t>
            </a:r>
            <a:r>
              <a:rPr lang="ru-RU" sz="1400" b="1" i="1" dirty="0" err="1">
                <a:solidFill>
                  <a:srgbClr val="FF0000"/>
                </a:solidFill>
                <a:latin typeface="Times New Roman" pitchFamily="18" charset="0"/>
                <a:cs typeface="Times New Roman" pitchFamily="18" charset="0"/>
              </a:rPr>
              <a:t>Алматы</a:t>
            </a:r>
            <a:r>
              <a:rPr lang="ru-RU" sz="1400" b="1" i="1" dirty="0">
                <a:solidFill>
                  <a:srgbClr val="FF0000"/>
                </a:solidFill>
                <a:latin typeface="Times New Roman" pitchFamily="18" charset="0"/>
                <a:cs typeface="Times New Roman" pitchFamily="18" charset="0"/>
              </a:rPr>
              <a:t> : Раритет, 2008. - 240 б. </a:t>
            </a:r>
            <a:endParaRPr lang="ru-RU" sz="1400" b="1" i="1" dirty="0" smtClean="0">
              <a:solidFill>
                <a:srgbClr val="FF0000"/>
              </a:solidFill>
              <a:latin typeface="Times New Roman" pitchFamily="18" charset="0"/>
              <a:cs typeface="Times New Roman" pitchFamily="18" charset="0"/>
            </a:endParaRPr>
          </a:p>
          <a:p>
            <a:pPr algn="just">
              <a:buNone/>
            </a:pPr>
            <a:endParaRPr lang="ru-RU" sz="1400" b="1" i="1" dirty="0">
              <a:solidFill>
                <a:srgbClr val="FF0000"/>
              </a:solidFill>
              <a:latin typeface="Times New Roman" pitchFamily="18" charset="0"/>
              <a:cs typeface="Times New Roman" pitchFamily="18" charset="0"/>
            </a:endParaRPr>
          </a:p>
          <a:p>
            <a:pPr algn="just">
              <a:buNone/>
            </a:pPr>
            <a:r>
              <a:rPr lang="ru-RU" sz="1400" b="1" i="1" dirty="0" smtClean="0">
                <a:solidFill>
                  <a:srgbClr val="FF0000"/>
                </a:solidFill>
                <a:latin typeface="Times New Roman" pitchFamily="18" charset="0"/>
                <a:cs typeface="Times New Roman" pitchFamily="18" charset="0"/>
              </a:rPr>
              <a:t>                </a:t>
            </a:r>
            <a:r>
              <a:rPr lang="kk-KZ" sz="1400" b="1" i="1" dirty="0" smtClean="0">
                <a:solidFill>
                  <a:srgbClr val="0070C0"/>
                </a:solidFill>
                <a:latin typeface="Times New Roman" pitchFamily="18" charset="0"/>
                <a:cs typeface="Times New Roman" pitchFamily="18" charset="0"/>
              </a:rPr>
              <a:t>Қазақстанның Халық жазушысы, ҚР Мемлекеттік сыйлығының лауреаты Ғафу Қайырбековтың бұл жинағына енген таңдамалы лирикалық туындылар мен поэмаларда достық пен махаббат, өскен өркен, көркейген өлке, өрістеген өмір суреттері үлкен ақындық шабытпен жырланған. Қазақ жұрты бастан кешкен қилы кезеңдер шындығы да шынайы өрнектелген.</a:t>
            </a:r>
          </a:p>
          <a:p>
            <a:pPr algn="just">
              <a:buNone/>
            </a:pPr>
            <a:endParaRPr lang="kk-KZ" sz="1400" b="1" i="1" dirty="0">
              <a:solidFill>
                <a:srgbClr val="0070C0"/>
              </a:solidFill>
              <a:latin typeface="Times New Roman" pitchFamily="18" charset="0"/>
              <a:cs typeface="Times New Roman" pitchFamily="18" charset="0"/>
            </a:endParaRPr>
          </a:p>
          <a:p>
            <a:pPr algn="just">
              <a:buNone/>
            </a:pPr>
            <a:r>
              <a:rPr lang="kk-KZ" sz="1400" b="1" i="1" dirty="0" smtClean="0">
                <a:solidFill>
                  <a:srgbClr val="0070C0"/>
                </a:solidFill>
                <a:latin typeface="Times New Roman" pitchFamily="18" charset="0"/>
                <a:cs typeface="Times New Roman" pitchFamily="18" charset="0"/>
              </a:rPr>
              <a:t>     </a:t>
            </a:r>
          </a:p>
          <a:p>
            <a:pPr algn="just">
              <a:buNone/>
            </a:pPr>
            <a:r>
              <a:rPr lang="kk-KZ" sz="1400" b="1" i="1" dirty="0">
                <a:solidFill>
                  <a:srgbClr val="FF0000"/>
                </a:solidFill>
                <a:latin typeface="Times New Roman" pitchFamily="18" charset="0"/>
                <a:cs typeface="Times New Roman" pitchFamily="18" charset="0"/>
              </a:rPr>
              <a:t> </a:t>
            </a:r>
            <a:r>
              <a:rPr lang="kk-KZ" sz="1400" b="1" i="1" dirty="0" smtClean="0">
                <a:solidFill>
                  <a:srgbClr val="FF0000"/>
                </a:solidFill>
                <a:latin typeface="Times New Roman" pitchFamily="18" charset="0"/>
                <a:cs typeface="Times New Roman" pitchFamily="18" charset="0"/>
              </a:rPr>
              <a:t>               Барлығы: 1 дана (көркем әдебиеттер абономенті).</a:t>
            </a:r>
            <a:endParaRPr lang="ru-RU" sz="1400" b="1" i="1"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half" idx="2"/>
          </p:nvPr>
        </p:nvPicPr>
        <p:blipFill>
          <a:blip r:embed="rId2" cstate="print"/>
          <a:stretch>
            <a:fillRect/>
          </a:stretch>
        </p:blipFill>
        <p:spPr bwMode="auto">
          <a:xfrm>
            <a:off x="5000628" y="3286124"/>
            <a:ext cx="3657600" cy="22834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2"/>
          <p:cNvPicPr>
            <a:picLocks noGrp="1" noChangeAspect="1" noChangeArrowheads="1"/>
          </p:cNvPicPr>
          <p:nvPr>
            <p:ph sz="half" idx="1"/>
          </p:nvPr>
        </p:nvPicPr>
        <p:blipFill>
          <a:blip r:embed="rId3"/>
          <a:srcRect/>
          <a:stretch>
            <a:fillRect/>
          </a:stretch>
        </p:blipFill>
        <p:spPr bwMode="auto">
          <a:xfrm>
            <a:off x="1357290" y="285728"/>
            <a:ext cx="3657600" cy="24288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Прямоугольник 9"/>
          <p:cNvSpPr/>
          <p:nvPr/>
        </p:nvSpPr>
        <p:spPr>
          <a:xfrm>
            <a:off x="1214414" y="2857496"/>
            <a:ext cx="3786214" cy="523220"/>
          </a:xfrm>
          <a:prstGeom prst="rect">
            <a:avLst/>
          </a:prstGeom>
        </p:spPr>
        <p:txBody>
          <a:bodyPr wrap="square">
            <a:spAutoFit/>
          </a:bodyPr>
          <a:lstStyle/>
          <a:p>
            <a:r>
              <a:rPr lang="ru-RU" sz="1400" b="1" i="1" dirty="0" err="1" smtClean="0">
                <a:solidFill>
                  <a:srgbClr val="0070C0"/>
                </a:solidFill>
                <a:latin typeface="Times New Roman" pitchFamily="18" charset="0"/>
                <a:cs typeface="Times New Roman" pitchFamily="18" charset="0"/>
              </a:rPr>
              <a:t>Сабыр</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Ниязбеков</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Ғафуды құттықтау сәтінде.</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Алматы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a:t>
            </a:r>
            <a:r>
              <a:rPr lang="ru-RU" sz="1400" b="1" i="1" dirty="0" err="1" smtClean="0">
                <a:latin typeface="Times New Roman" pitchFamily="18" charset="0"/>
                <a:cs typeface="Times New Roman" pitchFamily="18" charset="0"/>
              </a:rPr>
              <a:t>.</a:t>
            </a:r>
            <a:r>
              <a:rPr lang="ru-RU" sz="1400" b="1" i="1" dirty="0" smtClean="0">
                <a:latin typeface="Times New Roman" pitchFamily="18" charset="0"/>
                <a:cs typeface="Times New Roman" pitchFamily="18" charset="0"/>
              </a:rPr>
              <a:t> </a:t>
            </a:r>
            <a:endParaRPr lang="ru-RU" sz="1400" b="1" i="1" dirty="0">
              <a:latin typeface="Times New Roman" pitchFamily="18" charset="0"/>
              <a:cs typeface="Times New Roman" pitchFamily="18" charset="0"/>
            </a:endParaRPr>
          </a:p>
        </p:txBody>
      </p:sp>
      <p:sp>
        <p:nvSpPr>
          <p:cNvPr id="11" name="Прямоугольник 10"/>
          <p:cNvSpPr/>
          <p:nvPr/>
        </p:nvSpPr>
        <p:spPr>
          <a:xfrm>
            <a:off x="5500694" y="5643578"/>
            <a:ext cx="2928958" cy="369332"/>
          </a:xfrm>
          <a:prstGeom prst="rect">
            <a:avLst/>
          </a:prstGeom>
        </p:spPr>
        <p:txBody>
          <a:bodyPr wrap="square">
            <a:spAutoFit/>
          </a:bodyPr>
          <a:lstStyle/>
          <a:p>
            <a:r>
              <a:rPr lang="ru-RU" b="1" i="1" dirty="0" err="1" smtClean="0">
                <a:solidFill>
                  <a:srgbClr val="0070C0"/>
                </a:solidFill>
                <a:latin typeface="Times New Roman" pitchFamily="18" charset="0"/>
                <a:cs typeface="Times New Roman" pitchFamily="18" charset="0"/>
              </a:rPr>
              <a:t>Ақын табиғат аясында</a:t>
            </a:r>
            <a:r>
              <a:rPr lang="ru-RU" b="1" i="1" dirty="0" smtClean="0">
                <a:solidFill>
                  <a:srgbClr val="0070C0"/>
                </a:solidFill>
                <a:latin typeface="Times New Roman" pitchFamily="18" charset="0"/>
                <a:cs typeface="Times New Roman" pitchFamily="18" charset="0"/>
              </a:rPr>
              <a:t> </a:t>
            </a:r>
            <a:endParaRPr lang="ru-RU" b="1" i="1" dirty="0">
              <a:solidFill>
                <a:srgbClr val="0070C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half" idx="1"/>
          </p:nvPr>
        </p:nvPicPr>
        <p:blipFill>
          <a:blip r:embed="rId2" cstate="print"/>
          <a:srcRect/>
          <a:stretch>
            <a:fillRect/>
          </a:stretch>
        </p:blipFill>
        <p:spPr bwMode="auto">
          <a:xfrm>
            <a:off x="1428728" y="214290"/>
            <a:ext cx="7286676" cy="6143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srcRect/>
          <a:stretch>
            <a:fillRect/>
          </a:stretch>
        </p:blipFill>
        <p:spPr bwMode="auto">
          <a:xfrm>
            <a:off x="1214414" y="428604"/>
            <a:ext cx="2713189"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3786182" y="285728"/>
            <a:ext cx="5214974" cy="6215106"/>
          </a:xfrm>
        </p:spPr>
        <p:txBody>
          <a:bodyPr>
            <a:normAutofit/>
          </a:bodyPr>
          <a:lstStyle/>
          <a:p>
            <a:pPr>
              <a:buNone/>
            </a:pPr>
            <a:r>
              <a:rPr lang="ru-RU" sz="1600" b="1" dirty="0" smtClean="0">
                <a:latin typeface="Times New Roman" pitchFamily="18" charset="0"/>
                <a:cs typeface="Times New Roman" pitchFamily="18" charset="0"/>
              </a:rPr>
              <a:t>       </a:t>
            </a:r>
            <a:r>
              <a:rPr lang="ru-RU" sz="1600" b="1" i="1" dirty="0" smtClean="0">
                <a:solidFill>
                  <a:srgbClr val="FF0000"/>
                </a:solidFill>
                <a:latin typeface="Times New Roman" pitchFamily="18" charset="0"/>
                <a:cs typeface="Times New Roman" pitchFamily="18" charset="0"/>
              </a:rPr>
              <a:t>84 </a:t>
            </a:r>
            <a:r>
              <a:rPr lang="ru-RU" sz="1600" b="1" i="1" dirty="0">
                <a:solidFill>
                  <a:srgbClr val="FF0000"/>
                </a:solidFill>
                <a:latin typeface="Times New Roman" pitchFamily="18" charset="0"/>
                <a:cs typeface="Times New Roman" pitchFamily="18" charset="0"/>
              </a:rPr>
              <a:t>(5 </a:t>
            </a:r>
            <a:r>
              <a:rPr lang="ru-RU" sz="1600" b="1" i="1" dirty="0" err="1">
                <a:solidFill>
                  <a:srgbClr val="FF0000"/>
                </a:solidFill>
                <a:latin typeface="Times New Roman" pitchFamily="18" charset="0"/>
                <a:cs typeface="Times New Roman" pitchFamily="18" charset="0"/>
              </a:rPr>
              <a:t>Қаз</a:t>
            </a:r>
            <a:r>
              <a:rPr lang="ru-RU" sz="1600" b="1" i="1" dirty="0">
                <a:solidFill>
                  <a:srgbClr val="FF0000"/>
                </a:solidFill>
                <a:latin typeface="Times New Roman" pitchFamily="18" charset="0"/>
                <a:cs typeface="Times New Roman" pitchFamily="18" charset="0"/>
              </a:rPr>
              <a:t>)-5</a:t>
            </a:r>
            <a:br>
              <a:rPr lang="ru-RU" sz="1600" b="1" i="1" dirty="0">
                <a:solidFill>
                  <a:srgbClr val="FF0000"/>
                </a:solidFill>
                <a:latin typeface="Times New Roman" pitchFamily="18" charset="0"/>
                <a:cs typeface="Times New Roman" pitchFamily="18" charset="0"/>
              </a:rPr>
            </a:br>
            <a:r>
              <a:rPr lang="ru-RU" sz="1600" b="1" i="1" dirty="0">
                <a:solidFill>
                  <a:srgbClr val="FF0000"/>
                </a:solidFill>
                <a:latin typeface="Times New Roman" pitchFamily="18" charset="0"/>
                <a:cs typeface="Times New Roman" pitchFamily="18" charset="0"/>
              </a:rPr>
              <a:t>Қ 15</a:t>
            </a:r>
            <a:br>
              <a:rPr lang="ru-RU" sz="1600" b="1" i="1" dirty="0">
                <a:solidFill>
                  <a:srgbClr val="FF0000"/>
                </a:solidFill>
                <a:latin typeface="Times New Roman" pitchFamily="18" charset="0"/>
                <a:cs typeface="Times New Roman" pitchFamily="18" charset="0"/>
              </a:rPr>
            </a:br>
            <a:r>
              <a:rPr lang="ru-RU" sz="1600" b="1" i="1" dirty="0" smtClean="0">
                <a:solidFill>
                  <a:srgbClr val="FF0000"/>
                </a:solidFill>
                <a:latin typeface="Times New Roman" pitchFamily="18" charset="0"/>
                <a:cs typeface="Times New Roman" pitchFamily="18" charset="0"/>
              </a:rPr>
              <a:t>         </a:t>
            </a:r>
            <a:r>
              <a:rPr lang="ru-RU" sz="1600" b="1" i="1" dirty="0" err="1" smtClean="0">
                <a:solidFill>
                  <a:srgbClr val="FF0000"/>
                </a:solidFill>
                <a:latin typeface="Times New Roman" pitchFamily="18" charset="0"/>
                <a:cs typeface="Times New Roman" pitchFamily="18" charset="0"/>
              </a:rPr>
              <a:t>Қайырбеков</a:t>
            </a:r>
            <a:r>
              <a:rPr lang="ru-RU" sz="1600" b="1" i="1" dirty="0">
                <a:solidFill>
                  <a:srgbClr val="FF0000"/>
                </a:solidFill>
                <a:latin typeface="Times New Roman" pitchFamily="18" charset="0"/>
                <a:cs typeface="Times New Roman" pitchFamily="18" charset="0"/>
              </a:rPr>
              <a:t>, Ғ. </a:t>
            </a:r>
            <a:r>
              <a:rPr lang="ru-RU" sz="1600" b="1" i="1" dirty="0" err="1" smtClean="0">
                <a:solidFill>
                  <a:srgbClr val="FF0000"/>
                </a:solidFill>
                <a:latin typeface="Times New Roman" pitchFamily="18" charset="0"/>
                <a:cs typeface="Times New Roman" pitchFamily="18" charset="0"/>
              </a:rPr>
              <a:t>Көнсадақ </a:t>
            </a:r>
            <a:r>
              <a:rPr lang="ru-RU" sz="1600" b="1" i="1" dirty="0">
                <a:solidFill>
                  <a:srgbClr val="FF0000"/>
                </a:solidFill>
                <a:latin typeface="Times New Roman" pitchFamily="18" charset="0"/>
                <a:cs typeface="Times New Roman" pitchFamily="18" charset="0"/>
              </a:rPr>
              <a:t>: </a:t>
            </a:r>
            <a:r>
              <a:rPr lang="ru-RU" sz="1600" b="1" i="1" dirty="0" err="1">
                <a:solidFill>
                  <a:srgbClr val="FF0000"/>
                </a:solidFill>
                <a:latin typeface="Times New Roman" pitchFamily="18" charset="0"/>
                <a:cs typeface="Times New Roman" pitchFamily="18" charset="0"/>
              </a:rPr>
              <a:t>өлеңдер </a:t>
            </a:r>
            <a:r>
              <a:rPr lang="ru-RU" sz="1600" b="1" i="1" dirty="0">
                <a:solidFill>
                  <a:srgbClr val="FF0000"/>
                </a:solidFill>
                <a:latin typeface="Times New Roman" pitchFamily="18" charset="0"/>
                <a:cs typeface="Times New Roman" pitchFamily="18" charset="0"/>
              </a:rPr>
              <a:t>мен </a:t>
            </a:r>
            <a:r>
              <a:rPr lang="ru-RU" sz="1600" b="1" i="1" dirty="0" err="1">
                <a:solidFill>
                  <a:srgbClr val="FF0000"/>
                </a:solidFill>
                <a:latin typeface="Times New Roman" pitchFamily="18" charset="0"/>
                <a:cs typeface="Times New Roman" pitchFamily="18" charset="0"/>
              </a:rPr>
              <a:t>дастандар</a:t>
            </a:r>
            <a:r>
              <a:rPr lang="ru-RU" sz="1600" b="1" i="1" dirty="0">
                <a:solidFill>
                  <a:srgbClr val="FF0000"/>
                </a:solidFill>
                <a:latin typeface="Times New Roman" pitchFamily="18" charset="0"/>
                <a:cs typeface="Times New Roman" pitchFamily="18" charset="0"/>
              </a:rPr>
              <a:t> / Ғ. </a:t>
            </a:r>
            <a:r>
              <a:rPr lang="ru-RU" sz="1600" b="1" i="1" dirty="0" err="1">
                <a:solidFill>
                  <a:srgbClr val="FF0000"/>
                </a:solidFill>
                <a:latin typeface="Times New Roman" pitchFamily="18" charset="0"/>
                <a:cs typeface="Times New Roman" pitchFamily="18" charset="0"/>
              </a:rPr>
              <a:t>Қайырбеков.</a:t>
            </a:r>
            <a:r>
              <a:rPr lang="ru-RU" sz="1600" b="1" i="1" dirty="0">
                <a:solidFill>
                  <a:srgbClr val="FF0000"/>
                </a:solidFill>
                <a:latin typeface="Times New Roman" pitchFamily="18" charset="0"/>
                <a:cs typeface="Times New Roman" pitchFamily="18" charset="0"/>
              </a:rPr>
              <a:t> - </a:t>
            </a:r>
            <a:r>
              <a:rPr lang="ru-RU" sz="1600" b="1" i="1" dirty="0" err="1">
                <a:solidFill>
                  <a:srgbClr val="FF0000"/>
                </a:solidFill>
                <a:latin typeface="Times New Roman" pitchFamily="18" charset="0"/>
                <a:cs typeface="Times New Roman" pitchFamily="18" charset="0"/>
              </a:rPr>
              <a:t>Алматы</a:t>
            </a:r>
            <a:r>
              <a:rPr lang="ru-RU" sz="1600" b="1" i="1" dirty="0">
                <a:solidFill>
                  <a:srgbClr val="FF0000"/>
                </a:solidFill>
                <a:latin typeface="Times New Roman" pitchFamily="18" charset="0"/>
                <a:cs typeface="Times New Roman" pitchFamily="18" charset="0"/>
              </a:rPr>
              <a:t> : </a:t>
            </a:r>
            <a:r>
              <a:rPr lang="ru-RU" sz="1600" b="1" i="1" dirty="0" err="1">
                <a:solidFill>
                  <a:srgbClr val="FF0000"/>
                </a:solidFill>
                <a:latin typeface="Times New Roman" pitchFamily="18" charset="0"/>
                <a:cs typeface="Times New Roman" pitchFamily="18" charset="0"/>
              </a:rPr>
              <a:t>Атамұра, </a:t>
            </a:r>
            <a:r>
              <a:rPr lang="ru-RU" sz="1600" b="1" i="1" dirty="0">
                <a:solidFill>
                  <a:srgbClr val="FF0000"/>
                </a:solidFill>
                <a:latin typeface="Times New Roman" pitchFamily="18" charset="0"/>
                <a:cs typeface="Times New Roman" pitchFamily="18" charset="0"/>
              </a:rPr>
              <a:t>2003. - 192 б. </a:t>
            </a:r>
            <a:endParaRPr lang="ru-RU" sz="1600" b="1" i="1" dirty="0" smtClean="0">
              <a:solidFill>
                <a:srgbClr val="FF0000"/>
              </a:solidFill>
              <a:latin typeface="Times New Roman" pitchFamily="18" charset="0"/>
              <a:cs typeface="Times New Roman" pitchFamily="18" charset="0"/>
            </a:endParaRPr>
          </a:p>
          <a:p>
            <a:pPr>
              <a:buNone/>
            </a:pPr>
            <a:endParaRPr lang="kk-KZ" sz="1600" b="1" i="1" dirty="0">
              <a:solidFill>
                <a:srgbClr val="FF0000"/>
              </a:solidFill>
              <a:latin typeface="Times New Roman" pitchFamily="18" charset="0"/>
              <a:cs typeface="Times New Roman" pitchFamily="18" charset="0"/>
            </a:endParaRPr>
          </a:p>
          <a:p>
            <a:pPr>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a:solidFill>
                  <a:srgbClr val="FF00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Қазақтың аса көрнекті ақиық ақыны, ҚР Мемлекеттік сыйлығының лауреаты Ғафу Қайырбековтың бұл жыр жинағына оның өмірінің соңғы жылдарында жазған өлеңдері еніп отыр. </a:t>
            </a:r>
          </a:p>
          <a:p>
            <a:pPr algn="just">
              <a:buNone/>
            </a:pPr>
            <a:endParaRPr lang="kk-KZ" sz="1600" b="1" i="1" dirty="0">
              <a:solidFill>
                <a:srgbClr val="0070C0"/>
              </a:solidFill>
              <a:latin typeface="Times New Roman" pitchFamily="18" charset="0"/>
              <a:cs typeface="Times New Roman" pitchFamily="18" charset="0"/>
            </a:endParaRP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a:solidFill>
                  <a:srgbClr val="0070C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6 дана (көркем әдебиеттер абономенті).</a:t>
            </a:r>
            <a:endParaRPr lang="ru-RU" sz="1600" b="1" i="1"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a:srcRect/>
          <a:stretch>
            <a:fillRect/>
          </a:stretch>
        </p:blipFill>
        <p:spPr bwMode="auto">
          <a:xfrm>
            <a:off x="1285852" y="500042"/>
            <a:ext cx="4038600" cy="28002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5" name="Picture 3"/>
          <p:cNvPicPr>
            <a:picLocks noGrp="1" noChangeAspect="1" noChangeArrowheads="1"/>
          </p:cNvPicPr>
          <p:nvPr>
            <p:ph sz="half" idx="2"/>
          </p:nvPr>
        </p:nvPicPr>
        <p:blipFill>
          <a:blip r:embed="rId3"/>
          <a:stretch>
            <a:fillRect/>
          </a:stretch>
        </p:blipFill>
        <p:spPr bwMode="auto">
          <a:xfrm>
            <a:off x="5572132" y="1643050"/>
            <a:ext cx="3351810" cy="4664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1357290" y="3500438"/>
            <a:ext cx="4000528" cy="307777"/>
          </a:xfrm>
          <a:prstGeom prst="rect">
            <a:avLst/>
          </a:prstGeom>
        </p:spPr>
        <p:txBody>
          <a:bodyPr wrap="square">
            <a:spAutoFit/>
          </a:bodyPr>
          <a:lstStyle/>
          <a:p>
            <a:r>
              <a:rPr lang="ru-RU" sz="1400" b="1" i="1" dirty="0" err="1" smtClean="0">
                <a:solidFill>
                  <a:srgbClr val="0070C0"/>
                </a:solidFill>
                <a:latin typeface="Times New Roman" pitchFamily="18" charset="0"/>
                <a:cs typeface="Times New Roman" pitchFamily="18" charset="0"/>
              </a:rPr>
              <a:t>Ғафу Қайырбеков қаламдастар ортасында</a:t>
            </a:r>
            <a:r>
              <a:rPr lang="ru-RU" sz="1400" b="1" i="1" dirty="0" smtClean="0">
                <a:solidFill>
                  <a:srgbClr val="0070C0"/>
                </a:solidFill>
                <a:latin typeface="Times New Roman" pitchFamily="18" charset="0"/>
                <a:cs typeface="Times New Roman" pitchFamily="18" charset="0"/>
              </a:rPr>
              <a:t> </a:t>
            </a:r>
            <a:endParaRPr lang="ru-RU" sz="1400" b="1" i="1" dirty="0">
              <a:solidFill>
                <a:srgbClr val="0070C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sz="half" idx="1"/>
          </p:nvPr>
        </p:nvPicPr>
        <p:blipFill>
          <a:blip r:embed="rId2"/>
          <a:srcRect/>
          <a:stretch>
            <a:fillRect/>
          </a:stretch>
        </p:blipFill>
        <p:spPr bwMode="auto">
          <a:xfrm>
            <a:off x="1285852" y="500042"/>
            <a:ext cx="4038600" cy="24888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098" name="Picture 2"/>
          <p:cNvPicPr>
            <a:picLocks noGrp="1" noChangeAspect="1" noChangeArrowheads="1"/>
          </p:cNvPicPr>
          <p:nvPr>
            <p:ph sz="half" idx="2"/>
          </p:nvPr>
        </p:nvPicPr>
        <p:blipFill>
          <a:blip r:embed="rId3"/>
          <a:stretch>
            <a:fillRect/>
          </a:stretch>
        </p:blipFill>
        <p:spPr bwMode="auto">
          <a:xfrm>
            <a:off x="5214942" y="3143248"/>
            <a:ext cx="3657600" cy="31367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1285852" y="3214686"/>
            <a:ext cx="3786214" cy="738664"/>
          </a:xfrm>
          <a:prstGeom prst="rect">
            <a:avLst/>
          </a:prstGeom>
        </p:spPr>
        <p:txBody>
          <a:bodyPr wrap="square">
            <a:spAutoFit/>
          </a:bodyPr>
          <a:lstStyle/>
          <a:p>
            <a:pPr algn="just"/>
            <a:r>
              <a:rPr lang="ru-RU" sz="1200" b="1" i="1" dirty="0" err="1" smtClean="0">
                <a:solidFill>
                  <a:srgbClr val="0070C0"/>
                </a:solidFill>
                <a:latin typeface="Times New Roman" pitchFamily="18" charset="0"/>
                <a:cs typeface="Times New Roman" pitchFamily="18" charset="0"/>
              </a:rPr>
              <a:t>Оңнан </a:t>
            </a:r>
            <a:r>
              <a:rPr lang="ru-RU" sz="1200" b="1" i="1" dirty="0" err="1" smtClean="0">
                <a:solidFill>
                  <a:srgbClr val="0070C0"/>
                </a:solidFill>
                <a:latin typeface="Times New Roman" pitchFamily="18" charset="0"/>
                <a:cs typeface="Times New Roman" pitchFamily="18" charset="0"/>
              </a:rPr>
              <a:t>солға қарай: Ғафу Қайырбеков, Оразақын Асқар, Ажар</a:t>
            </a:r>
            <a:r>
              <a:rPr lang="ru-RU" sz="1200" b="1" i="1" dirty="0" smtClean="0">
                <a:solidFill>
                  <a:srgbClr val="0070C0"/>
                </a:solidFill>
                <a:latin typeface="Times New Roman" pitchFamily="18" charset="0"/>
                <a:cs typeface="Times New Roman" pitchFamily="18" charset="0"/>
              </a:rPr>
              <a:t> </a:t>
            </a:r>
            <a:r>
              <a:rPr lang="ru-RU" sz="1200" b="1" i="1" dirty="0" err="1" smtClean="0">
                <a:solidFill>
                  <a:srgbClr val="0070C0"/>
                </a:solidFill>
                <a:latin typeface="Times New Roman" pitchFamily="18" charset="0"/>
                <a:cs typeface="Times New Roman" pitchFamily="18" charset="0"/>
              </a:rPr>
              <a:t>Баратқызы.</a:t>
            </a:r>
            <a:r>
              <a:rPr lang="ru-RU" sz="1200" b="1" i="1" dirty="0" smtClean="0">
                <a:solidFill>
                  <a:srgbClr val="0070C0"/>
                </a:solidFill>
                <a:latin typeface="Times New Roman" pitchFamily="18" charset="0"/>
                <a:cs typeface="Times New Roman" pitchFamily="18" charset="0"/>
              </a:rPr>
              <a:t> 1985 </a:t>
            </a:r>
            <a:r>
              <a:rPr lang="ru-RU" sz="1200" b="1" i="1" dirty="0" err="1" smtClean="0">
                <a:solidFill>
                  <a:srgbClr val="0070C0"/>
                </a:solidFill>
                <a:latin typeface="Times New Roman" pitchFamily="18" charset="0"/>
                <a:cs typeface="Times New Roman" pitchFamily="18" charset="0"/>
              </a:rPr>
              <a:t>жыл</a:t>
            </a:r>
            <a:r>
              <a:rPr lang="ru-RU" sz="1200" b="1" i="1" dirty="0" smtClean="0">
                <a:solidFill>
                  <a:srgbClr val="0070C0"/>
                </a:solidFill>
                <a:latin typeface="Times New Roman" pitchFamily="18" charset="0"/>
                <a:cs typeface="Times New Roman" pitchFamily="18" charset="0"/>
              </a:rPr>
              <a:t> </a:t>
            </a:r>
          </a:p>
          <a:p>
            <a:r>
              <a:rPr lang="ru-RU" i="1" dirty="0" smtClean="0"/>
              <a:t>. </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257</TotalTime>
  <Words>590</Words>
  <Application>Microsoft Office PowerPoint</Application>
  <PresentationFormat>Экран (4:3)</PresentationFormat>
  <Paragraphs>78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37</cp:revision>
  <dcterms:created xsi:type="dcterms:W3CDTF">2024-01-11T09:22:39Z</dcterms:created>
  <dcterms:modified xsi:type="dcterms:W3CDTF">2024-01-12T06:11:15Z</dcterms:modified>
</cp:coreProperties>
</file>