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8" r:id="rId4"/>
    <p:sldId id="284" r:id="rId5"/>
    <p:sldId id="264" r:id="rId6"/>
    <p:sldId id="279" r:id="rId7"/>
    <p:sldId id="285" r:id="rId8"/>
    <p:sldId id="286" r:id="rId9"/>
    <p:sldId id="266" r:id="rId10"/>
    <p:sldId id="262" r:id="rId11"/>
    <p:sldId id="267" r:id="rId12"/>
    <p:sldId id="281" r:id="rId13"/>
    <p:sldId id="263" r:id="rId14"/>
    <p:sldId id="269" r:id="rId15"/>
    <p:sldId id="270" r:id="rId16"/>
    <p:sldId id="271" r:id="rId17"/>
    <p:sldId id="272" r:id="rId18"/>
    <p:sldId id="282" r:id="rId19"/>
    <p:sldId id="273" r:id="rId20"/>
    <p:sldId id="274" r:id="rId21"/>
    <p:sldId id="28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1" d="100"/>
          <a:sy n="61" d="100"/>
        </p:scale>
        <p:origin x="-336" y="-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AB9860-1BFE-428F-BB98-AD921478B97E}" type="datetimeFigureOut">
              <a:rPr lang="ru-RU" smtClean="0"/>
              <a:pPr/>
              <a:t>22.12.2023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A25A0-99C6-422C-962B-937DF09F3F6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AB9860-1BFE-428F-BB98-AD921478B97E}" type="datetimeFigureOut">
              <a:rPr lang="ru-RU" smtClean="0"/>
              <a:pPr/>
              <a:t>22.12.2023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A25A0-99C6-422C-962B-937DF09F3F6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AB9860-1BFE-428F-BB98-AD921478B97E}" type="datetimeFigureOut">
              <a:rPr lang="ru-RU" smtClean="0"/>
              <a:pPr/>
              <a:t>22.12.2023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A25A0-99C6-422C-962B-937DF09F3F6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AB9860-1BFE-428F-BB98-AD921478B97E}" type="datetimeFigureOut">
              <a:rPr lang="ru-RU" smtClean="0"/>
              <a:pPr/>
              <a:t>22.12.2023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A25A0-99C6-422C-962B-937DF09F3F6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6AB9860-1BFE-428F-BB98-AD921478B97E}" type="datetimeFigureOut">
              <a:rPr lang="ru-RU" smtClean="0"/>
              <a:pPr/>
              <a:t>22.12.2023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FA25A0-99C6-422C-962B-937DF09F3F6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6AB9860-1BFE-428F-BB98-AD921478B97E}" type="datetimeFigureOut">
              <a:rPr lang="ru-RU" smtClean="0"/>
              <a:pPr/>
              <a:t>22.12.2023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FA25A0-99C6-422C-962B-937DF09F3F6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AB9860-1BFE-428F-BB98-AD921478B97E}" type="datetimeFigureOut">
              <a:rPr lang="ru-RU" smtClean="0"/>
              <a:pPr/>
              <a:t>22.12.2023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0FA25A0-99C6-422C-962B-937DF09F3F6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6AB9860-1BFE-428F-BB98-AD921478B97E}" type="datetimeFigureOut">
              <a:rPr lang="ru-RU" smtClean="0"/>
              <a:pPr/>
              <a:t>22.12.2023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FA25A0-99C6-422C-962B-937DF09F3F6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AB9860-1BFE-428F-BB98-AD921478B97E}" type="datetimeFigureOut">
              <a:rPr lang="ru-RU" smtClean="0"/>
              <a:pPr/>
              <a:t>22.12.2023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FA25A0-99C6-422C-962B-937DF09F3F6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AB9860-1BFE-428F-BB98-AD921478B97E}" type="datetimeFigureOut">
              <a:rPr lang="ru-RU" smtClean="0"/>
              <a:pPr/>
              <a:t>22.12.2023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FA25A0-99C6-422C-962B-937DF09F3F6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AB9860-1BFE-428F-BB98-AD921478B97E}" type="datetimeFigureOut">
              <a:rPr lang="ru-RU" smtClean="0"/>
              <a:pPr/>
              <a:t>22.12.2023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FA25A0-99C6-422C-962B-937DF09F3F6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B9860-1BFE-428F-BB98-AD921478B97E}" type="datetimeFigureOut">
              <a:rPr lang="ru-RU" smtClean="0"/>
              <a:pPr/>
              <a:t>22.12.2023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A25A0-99C6-422C-962B-937DF09F3F6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5720" y="1357298"/>
            <a:ext cx="3929090" cy="48284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073" name="Rectangle 1"/>
          <p:cNvSpPr>
            <a:spLocks noChangeArrowheads="1"/>
          </p:cNvSpPr>
          <p:nvPr/>
        </p:nvSpPr>
        <p:spPr bwMode="auto">
          <a:xfrm>
            <a:off x="4500562" y="928670"/>
            <a:ext cx="4500594" cy="298543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ln w="10541" cmpd="sng">
                <a:solidFill>
                  <a:schemeClr val="accent1">
                    <a:shade val="88000"/>
                    <a:satMod val="110000"/>
                  </a:schemeClr>
                </a:solidFill>
                <a:prstDash val="solid"/>
              </a:ln>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Times New Roman" pitchFamily="18" charset="0"/>
                <a:cs typeface="Times New Roman" pitchFamily="18" charset="0"/>
              </a:rPr>
              <a:t>Сырым Дат</a:t>
            </a:r>
            <a:r>
              <a:rPr kumimoji="0" lang="kk-KZ" sz="28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Times New Roman" pitchFamily="18" charset="0"/>
                <a:cs typeface="Times New Roman" pitchFamily="18" charset="0"/>
              </a:rPr>
              <a:t>ұлы </a:t>
            </a:r>
            <a:r>
              <a:rPr kumimoji="0" lang="kk-KZ"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rPr>
              <a:t>(1723-1702) – қазақ</a:t>
            </a:r>
            <a:r>
              <a:rPr kumimoji="0" lang="kk-KZ" sz="2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rPr>
              <a:t> тарихында тапқырлығымен, ерлігімен із қалдырған тұлға, </a:t>
            </a:r>
            <a:r>
              <a:rPr kumimoji="0" lang="kk-KZ"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Times New Roman" pitchFamily="18" charset="0"/>
                <a:cs typeface="Times New Roman" pitchFamily="18" charset="0"/>
              </a:rPr>
              <a:t>қолбасшы батыр, шешен. 1783-1797 жылдардағы Кіші жүз руларының орыс отаршыларына қарсы ұлт-азаттық көтерілісінің жетекшісі.</a:t>
            </a:r>
            <a:endParaRPr kumimoji="0" lang="kk-KZ"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7169" name="Rectangle 1"/>
          <p:cNvSpPr>
            <a:spLocks noChangeArrowheads="1"/>
          </p:cNvSpPr>
          <p:nvPr/>
        </p:nvSpPr>
        <p:spPr bwMode="auto">
          <a:xfrm>
            <a:off x="142844" y="285728"/>
            <a:ext cx="77153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1" i="1"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Times New Roman" pitchFamily="18" charset="0"/>
              </a:rPr>
              <a:t>      </a:t>
            </a:r>
            <a:r>
              <a:rPr kumimoji="0" lang="kk-KZ" sz="1400" b="1" i="1" u="none" strike="noStrike" normalizeH="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Times New Roman" pitchFamily="18" charset="0"/>
              </a:rPr>
              <a:t>                                          </a:t>
            </a:r>
            <a:r>
              <a:rPr kumimoji="0" lang="kk-KZ" sz="3600" b="1" i="1"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Times New Roman" pitchFamily="18" charset="0"/>
              </a:rPr>
              <a:t>Ерен Ер - Сырым</a:t>
            </a:r>
            <a:endParaRPr kumimoji="0" lang="kk-KZ" sz="36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Сырым Датулы вирт\6666.jpg"/>
          <p:cNvPicPr>
            <a:picLocks noChangeAspect="1" noChangeArrowheads="1"/>
          </p:cNvPicPr>
          <p:nvPr/>
        </p:nvPicPr>
        <p:blipFill>
          <a:blip r:embed="rId2"/>
          <a:srcRect/>
          <a:stretch>
            <a:fillRect/>
          </a:stretch>
        </p:blipFill>
        <p:spPr bwMode="auto">
          <a:xfrm>
            <a:off x="214282" y="214290"/>
            <a:ext cx="8786873" cy="635798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929058" y="285728"/>
            <a:ext cx="4757742" cy="5840435"/>
          </a:xfrm>
        </p:spPr>
        <p:txBody>
          <a:bodyPr>
            <a:normAutofit/>
          </a:bodyPr>
          <a:lstStyle/>
          <a:p>
            <a:pPr>
              <a:buNone/>
            </a:pPr>
            <a:r>
              <a:rPr lang="ru-RU" sz="1600" b="1" dirty="0" smtClean="0"/>
              <a:t>           </a:t>
            </a:r>
          </a:p>
          <a:p>
            <a:pPr algn="just">
              <a:buNone/>
            </a:pPr>
            <a:r>
              <a:rPr lang="ru-RU" sz="1600" b="1" dirty="0" smtClean="0"/>
              <a:t>            </a:t>
            </a:r>
            <a:r>
              <a:rPr lang="ru-RU" sz="1400" b="1" i="1" dirty="0" err="1" smtClean="0">
                <a:solidFill>
                  <a:srgbClr val="0070C0"/>
                </a:solidFill>
                <a:latin typeface="Times New Roman" pitchFamily="18" charset="0"/>
                <a:cs typeface="Times New Roman" pitchFamily="18" charset="0"/>
              </a:rPr>
              <a:t>Примбетова</a:t>
            </a:r>
            <a:r>
              <a:rPr lang="ru-RU" sz="1400" b="1" i="1" dirty="0" smtClean="0">
                <a:solidFill>
                  <a:srgbClr val="0070C0"/>
                </a:solidFill>
                <a:latin typeface="Times New Roman" pitchFamily="18" charset="0"/>
                <a:cs typeface="Times New Roman" pitchFamily="18" charset="0"/>
              </a:rPr>
              <a:t>, Е. У.  Национально-освободительное движение в Казахстане (XVIII-начало XX в) : учебное пособие / Е. У. </a:t>
            </a:r>
            <a:r>
              <a:rPr lang="ru-RU" sz="1400" b="1" i="1" dirty="0" err="1" smtClean="0">
                <a:solidFill>
                  <a:srgbClr val="0070C0"/>
                </a:solidFill>
                <a:latin typeface="Times New Roman" pitchFamily="18" charset="0"/>
                <a:cs typeface="Times New Roman" pitchFamily="18" charset="0"/>
              </a:rPr>
              <a:t>Примбетова</a:t>
            </a:r>
            <a:r>
              <a:rPr lang="ru-RU" sz="1400" b="1" i="1" dirty="0" smtClean="0">
                <a:solidFill>
                  <a:srgbClr val="0070C0"/>
                </a:solidFill>
                <a:latin typeface="Times New Roman" pitchFamily="18" charset="0"/>
                <a:cs typeface="Times New Roman" pitchFamily="18" charset="0"/>
              </a:rPr>
              <a:t>. - </a:t>
            </a:r>
            <a:r>
              <a:rPr lang="ru-RU" sz="1400" b="1" i="1" dirty="0" err="1" smtClean="0">
                <a:solidFill>
                  <a:srgbClr val="0070C0"/>
                </a:solidFill>
                <a:latin typeface="Times New Roman" pitchFamily="18" charset="0"/>
                <a:cs typeface="Times New Roman" pitchFamily="18" charset="0"/>
              </a:rPr>
              <a:t>Алматы</a:t>
            </a:r>
            <a:r>
              <a:rPr lang="ru-RU" sz="1400" b="1" i="1" dirty="0" smtClean="0">
                <a:solidFill>
                  <a:srgbClr val="0070C0"/>
                </a:solidFill>
                <a:latin typeface="Times New Roman" pitchFamily="18" charset="0"/>
                <a:cs typeface="Times New Roman" pitchFamily="18" charset="0"/>
              </a:rPr>
              <a:t>, 1996. - 48 с. </a:t>
            </a:r>
          </a:p>
          <a:p>
            <a:pPr algn="just">
              <a:buNone/>
            </a:pPr>
            <a:endParaRPr lang="ru-RU" sz="1400" b="1" i="1" dirty="0" smtClean="0">
              <a:solidFill>
                <a:srgbClr val="0070C0"/>
              </a:solidFill>
              <a:latin typeface="Times New Roman" pitchFamily="18" charset="0"/>
              <a:cs typeface="Times New Roman" pitchFamily="18" charset="0"/>
            </a:endParaRPr>
          </a:p>
          <a:p>
            <a:pPr algn="just">
              <a:buNone/>
            </a:pPr>
            <a:r>
              <a:rPr lang="ru-RU" sz="1400" b="1" i="1" dirty="0" smtClean="0">
                <a:solidFill>
                  <a:srgbClr val="0070C0"/>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В данном учебном пособии освещается ход борьбы казахского народа за государственную самостоятельность, а также раскрывается роль руководителей этих восстаний как исторических </a:t>
            </a:r>
            <a:r>
              <a:rPr lang="ru-RU" sz="1400" b="1" i="1" dirty="0" err="1" smtClean="0">
                <a:solidFill>
                  <a:srgbClr val="FF0000"/>
                </a:solidFill>
                <a:latin typeface="Times New Roman" pitchFamily="18" charset="0"/>
                <a:cs typeface="Times New Roman" pitchFamily="18" charset="0"/>
              </a:rPr>
              <a:t>личчностей</a:t>
            </a:r>
            <a:r>
              <a:rPr lang="ru-RU" sz="1400" b="1" i="1" dirty="0" smtClean="0">
                <a:solidFill>
                  <a:srgbClr val="FF0000"/>
                </a:solidFill>
                <a:latin typeface="Times New Roman" pitchFamily="18" charset="0"/>
                <a:cs typeface="Times New Roman" pitchFamily="18" charset="0"/>
              </a:rPr>
              <a:t>.</a:t>
            </a:r>
          </a:p>
          <a:p>
            <a:pPr algn="just">
              <a:buNone/>
            </a:pPr>
            <a:endParaRPr lang="ru-RU" sz="1400" b="1" i="1" dirty="0" smtClean="0">
              <a:solidFill>
                <a:srgbClr val="FF0000"/>
              </a:solidFill>
              <a:latin typeface="Times New Roman" pitchFamily="18" charset="0"/>
              <a:cs typeface="Times New Roman" pitchFamily="18" charset="0"/>
            </a:endParaRPr>
          </a:p>
          <a:p>
            <a:pPr algn="just">
              <a:buNone/>
            </a:pPr>
            <a:endParaRPr lang="ru-RU" sz="1400" b="1" i="1" dirty="0" smtClean="0">
              <a:solidFill>
                <a:srgbClr val="FF0000"/>
              </a:solidFill>
              <a:latin typeface="Times New Roman" pitchFamily="18" charset="0"/>
              <a:cs typeface="Times New Roman" pitchFamily="18" charset="0"/>
            </a:endParaRPr>
          </a:p>
          <a:p>
            <a:pPr algn="just">
              <a:buNone/>
            </a:pPr>
            <a:endParaRPr lang="ru-RU" sz="1400" b="1" i="1" dirty="0" smtClean="0">
              <a:solidFill>
                <a:srgbClr val="FF0000"/>
              </a:solidFill>
              <a:latin typeface="Times New Roman" pitchFamily="18" charset="0"/>
              <a:cs typeface="Times New Roman" pitchFamily="18" charset="0"/>
            </a:endParaRPr>
          </a:p>
          <a:p>
            <a:pPr algn="just">
              <a:buNone/>
            </a:pPr>
            <a:r>
              <a:rPr lang="ru-RU" sz="1400" b="1" i="1" dirty="0" smtClean="0">
                <a:solidFill>
                  <a:srgbClr val="FF0000"/>
                </a:solidFill>
                <a:latin typeface="Times New Roman" pitchFamily="18" charset="0"/>
                <a:cs typeface="Times New Roman" pitchFamily="18" charset="0"/>
              </a:rPr>
              <a:t>              Всего: 1 </a:t>
            </a:r>
            <a:r>
              <a:rPr lang="ru-RU" sz="1400" b="1" i="1" dirty="0" err="1" smtClean="0">
                <a:solidFill>
                  <a:srgbClr val="FF0000"/>
                </a:solidFill>
                <a:latin typeface="Times New Roman" pitchFamily="18" charset="0"/>
                <a:cs typeface="Times New Roman" pitchFamily="18" charset="0"/>
              </a:rPr>
              <a:t>экз</a:t>
            </a:r>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чз</a:t>
            </a:r>
            <a:r>
              <a:rPr lang="ru-RU" sz="1400" b="1" i="1" dirty="0" smtClean="0">
                <a:solidFill>
                  <a:srgbClr val="FF0000"/>
                </a:solidFill>
                <a:latin typeface="Times New Roman" pitchFamily="18" charset="0"/>
                <a:cs typeface="Times New Roman" pitchFamily="18" charset="0"/>
              </a:rPr>
              <a:t>)</a:t>
            </a:r>
            <a:endParaRPr lang="ru-RU" sz="1400" b="1" i="1" dirty="0">
              <a:solidFill>
                <a:srgbClr val="FF0000"/>
              </a:solidFill>
              <a:latin typeface="Times New Roman" pitchFamily="18" charset="0"/>
              <a:cs typeface="Times New Roman" pitchFamily="18" charset="0"/>
            </a:endParaRPr>
          </a:p>
        </p:txBody>
      </p:sp>
      <p:pic>
        <p:nvPicPr>
          <p:cNvPr id="4098" name="Picture 2"/>
          <p:cNvPicPr>
            <a:picLocks noGrp="1" noChangeAspect="1" noChangeArrowheads="1"/>
          </p:cNvPicPr>
          <p:nvPr>
            <p:ph sz="half" idx="1"/>
          </p:nvPr>
        </p:nvPicPr>
        <p:blipFill>
          <a:blip r:embed="rId2"/>
          <a:srcRect/>
          <a:stretch>
            <a:fillRect/>
          </a:stretch>
        </p:blipFill>
        <p:spPr bwMode="auto">
          <a:xfrm>
            <a:off x="457200" y="992153"/>
            <a:ext cx="3061958" cy="43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500430" y="357166"/>
            <a:ext cx="5186370" cy="5768997"/>
          </a:xfrm>
        </p:spPr>
        <p:txBody>
          <a:bodyPr>
            <a:normAutofit lnSpcReduction="10000"/>
          </a:bodyPr>
          <a:lstStyle/>
          <a:p>
            <a:pPr>
              <a:buNone/>
            </a:pPr>
            <a:r>
              <a:rPr lang="ru-RU" sz="1800" b="1" i="1" dirty="0" smtClean="0">
                <a:latin typeface="Times New Roman" pitchFamily="18" charset="0"/>
                <a:cs typeface="Times New Roman" pitchFamily="18" charset="0"/>
              </a:rPr>
              <a:t>           </a:t>
            </a:r>
          </a:p>
          <a:p>
            <a:pPr algn="just">
              <a:buNone/>
            </a:pPr>
            <a:r>
              <a:rPr lang="ru-RU" sz="1800" b="1" i="1" dirty="0" smtClean="0">
                <a:latin typeface="Times New Roman" pitchFamily="18" charset="0"/>
                <a:cs typeface="Times New Roman" pitchFamily="18" charset="0"/>
              </a:rPr>
              <a:t>           </a:t>
            </a:r>
            <a:r>
              <a:rPr lang="ru-RU" sz="1800" b="1" i="1" dirty="0" smtClean="0">
                <a:solidFill>
                  <a:srgbClr val="0070C0"/>
                </a:solidFill>
                <a:latin typeface="Times New Roman" pitchFamily="18" charset="0"/>
                <a:cs typeface="Times New Roman" pitchFamily="18" charset="0"/>
              </a:rPr>
              <a:t>Сырым </a:t>
            </a:r>
            <a:r>
              <a:rPr lang="ru-RU" sz="1800" b="1" i="1" dirty="0" err="1" smtClean="0">
                <a:solidFill>
                  <a:srgbClr val="0070C0"/>
                </a:solidFill>
                <a:latin typeface="Times New Roman" pitchFamily="18" charset="0"/>
                <a:cs typeface="Times New Roman" pitchFamily="18" charset="0"/>
              </a:rPr>
              <a:t>Датұлы </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жинақ </a:t>
            </a:r>
            <a:r>
              <a:rPr lang="ru-RU" sz="1800" b="1" i="1" dirty="0" smtClean="0">
                <a:solidFill>
                  <a:srgbClr val="0070C0"/>
                </a:solidFill>
                <a:latin typeface="Times New Roman" pitchFamily="18" charset="0"/>
                <a:cs typeface="Times New Roman" pitchFamily="18" charset="0"/>
              </a:rPr>
              <a:t>/ сост. Қ. </a:t>
            </a:r>
            <a:r>
              <a:rPr lang="ru-RU" sz="1800" b="1" i="1" dirty="0" err="1" smtClean="0">
                <a:solidFill>
                  <a:srgbClr val="0070C0"/>
                </a:solidFill>
                <a:latin typeface="Times New Roman" pitchFamily="18" charset="0"/>
                <a:cs typeface="Times New Roman" pitchFamily="18" charset="0"/>
              </a:rPr>
              <a:t>Мұханбетқалиұлы, </a:t>
            </a:r>
            <a:r>
              <a:rPr lang="ru-RU" sz="1800" b="1" i="1" dirty="0" smtClean="0">
                <a:solidFill>
                  <a:srgbClr val="0070C0"/>
                </a:solidFill>
                <a:latin typeface="Times New Roman" pitchFamily="18" charset="0"/>
                <a:cs typeface="Times New Roman" pitchFamily="18" charset="0"/>
              </a:rPr>
              <a:t>Қ. </a:t>
            </a:r>
            <a:r>
              <a:rPr lang="ru-RU" sz="1800" b="1" i="1" dirty="0" err="1" smtClean="0">
                <a:solidFill>
                  <a:srgbClr val="0070C0"/>
                </a:solidFill>
                <a:latin typeface="Times New Roman" pitchFamily="18" charset="0"/>
                <a:cs typeface="Times New Roman" pitchFamily="18" charset="0"/>
              </a:rPr>
              <a:t>Орынғали.</a:t>
            </a:r>
            <a:r>
              <a:rPr lang="ru-RU" sz="1800" b="1" i="1" dirty="0" smtClean="0">
                <a:solidFill>
                  <a:srgbClr val="0070C0"/>
                </a:solidFill>
                <a:latin typeface="Times New Roman" pitchFamily="18" charset="0"/>
                <a:cs typeface="Times New Roman" pitchFamily="18" charset="0"/>
              </a:rPr>
              <a:t> - </a:t>
            </a:r>
            <a:r>
              <a:rPr lang="ru-RU" sz="1800" b="1" i="1" dirty="0" err="1" smtClean="0">
                <a:solidFill>
                  <a:srgbClr val="0070C0"/>
                </a:solidFill>
                <a:latin typeface="Times New Roman" pitchFamily="18" charset="0"/>
                <a:cs typeface="Times New Roman" pitchFamily="18" charset="0"/>
              </a:rPr>
              <a:t>Алматы</a:t>
            </a:r>
            <a:r>
              <a:rPr lang="ru-RU" sz="1800" b="1" i="1" dirty="0" smtClean="0">
                <a:solidFill>
                  <a:srgbClr val="0070C0"/>
                </a:solidFill>
                <a:latin typeface="Times New Roman" pitchFamily="18" charset="0"/>
                <a:cs typeface="Times New Roman" pitchFamily="18" charset="0"/>
              </a:rPr>
              <a:t> : "</a:t>
            </a:r>
            <a:r>
              <a:rPr lang="ru-RU" sz="1800" b="1" i="1" dirty="0" err="1" smtClean="0">
                <a:solidFill>
                  <a:srgbClr val="0070C0"/>
                </a:solidFill>
                <a:latin typeface="Times New Roman" pitchFamily="18" charset="0"/>
                <a:cs typeface="Times New Roman" pitchFamily="18" charset="0"/>
              </a:rPr>
              <a:t>Арыс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баспасы</a:t>
            </a:r>
            <a:r>
              <a:rPr lang="ru-RU" sz="1800" b="1" i="1" dirty="0" smtClean="0">
                <a:solidFill>
                  <a:srgbClr val="0070C0"/>
                </a:solidFill>
                <a:latin typeface="Times New Roman" pitchFamily="18" charset="0"/>
                <a:cs typeface="Times New Roman" pitchFamily="18" charset="0"/>
              </a:rPr>
              <a:t>, 2004. - 320 б.</a:t>
            </a:r>
          </a:p>
          <a:p>
            <a:pPr algn="just">
              <a:buNone/>
            </a:pPr>
            <a:endParaRPr lang="ru-RU" sz="1800" b="1" i="1" dirty="0" smtClean="0">
              <a:latin typeface="Times New Roman" pitchFamily="18" charset="0"/>
              <a:cs typeface="Times New Roman" pitchFamily="18" charset="0"/>
            </a:endParaRPr>
          </a:p>
          <a:p>
            <a:pPr algn="just">
              <a:buNone/>
            </a:pPr>
            <a:r>
              <a:rPr lang="ru-RU" sz="1800" b="1" i="1" dirty="0" smtClean="0">
                <a:latin typeface="Times New Roman" pitchFamily="18" charset="0"/>
                <a:cs typeface="Times New Roman" pitchFamily="18" charset="0"/>
              </a:rPr>
              <a:t>       </a:t>
            </a:r>
            <a:r>
              <a:rPr lang="ru-RU" sz="1800" b="1" i="1" dirty="0" err="1" smtClean="0">
                <a:solidFill>
                  <a:srgbClr val="FF0000"/>
                </a:solidFill>
                <a:latin typeface="Times New Roman" pitchFamily="18" charset="0"/>
                <a:cs typeface="Times New Roman" pitchFamily="18" charset="0"/>
              </a:rPr>
              <a:t>Жина</a:t>
            </a:r>
            <a:r>
              <a:rPr lang="kk-KZ" sz="1800" b="1" i="1" dirty="0" smtClean="0">
                <a:solidFill>
                  <a:srgbClr val="FF0000"/>
                </a:solidFill>
                <a:latin typeface="Times New Roman" pitchFamily="18" charset="0"/>
                <a:cs typeface="Times New Roman" pitchFamily="18" charset="0"/>
              </a:rPr>
              <a:t>ққа қазақтың біртуар перзенті, айбынды батыр, ділмар шешен, төбе би Сырым Датұлының азаматтық, қайраткерлік тұлғасын ашатын отарлаушылар, жиһангездер, зерттеушілер, тарихшылар мен қаламгерлердің әр жылдарда жазып қалдырған еңбектері, естеліктері, көркем шығармалары және ата-тек  шежіресі, үрім-бұтағы, сондай-ақ есімін ардақтау жөніндегі туған еліндегі істелген мәдени шаралар туралы деректі материалдар топтастырылған.</a:t>
            </a:r>
          </a:p>
          <a:p>
            <a:pPr algn="just">
              <a:buNone/>
            </a:pPr>
            <a:endParaRPr lang="kk-KZ" sz="1800" b="1" i="1" dirty="0" smtClean="0">
              <a:solidFill>
                <a:srgbClr val="FF0000"/>
              </a:solidFill>
              <a:latin typeface="Times New Roman" pitchFamily="18" charset="0"/>
              <a:cs typeface="Times New Roman" pitchFamily="18" charset="0"/>
            </a:endParaRPr>
          </a:p>
          <a:p>
            <a:pPr algn="just">
              <a:buNone/>
            </a:pPr>
            <a:r>
              <a:rPr lang="kk-KZ" sz="1800" b="1" i="1" dirty="0" smtClean="0">
                <a:solidFill>
                  <a:srgbClr val="FF0000"/>
                </a:solidFill>
                <a:latin typeface="Times New Roman" pitchFamily="18" charset="0"/>
                <a:cs typeface="Times New Roman" pitchFamily="18" charset="0"/>
              </a:rPr>
              <a:t>                 </a:t>
            </a:r>
            <a:r>
              <a:rPr lang="kk-KZ" sz="1800" b="1" i="1" dirty="0" smtClean="0">
                <a:solidFill>
                  <a:srgbClr val="0070C0"/>
                </a:solidFill>
                <a:latin typeface="Times New Roman" pitchFamily="18" charset="0"/>
                <a:cs typeface="Times New Roman" pitchFamily="18" charset="0"/>
              </a:rPr>
              <a:t>Барлығы: 32 дана, кітап қорын сақтау (2), оқу залы (5), көркем әдебиеттер абономенті (25).</a:t>
            </a:r>
          </a:p>
        </p:txBody>
      </p:sp>
      <p:pic>
        <p:nvPicPr>
          <p:cNvPr id="5122" name="Picture 2"/>
          <p:cNvPicPr>
            <a:picLocks noGrp="1" noChangeAspect="1" noChangeArrowheads="1"/>
          </p:cNvPicPr>
          <p:nvPr>
            <p:ph sz="half" idx="1"/>
          </p:nvPr>
        </p:nvPicPr>
        <p:blipFill>
          <a:blip r:embed="rId2"/>
          <a:srcRect/>
          <a:stretch>
            <a:fillRect/>
          </a:stretch>
        </p:blipFill>
        <p:spPr bwMode="auto">
          <a:xfrm>
            <a:off x="428596" y="571480"/>
            <a:ext cx="2822071"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214282" y="214290"/>
            <a:ext cx="8715436" cy="628654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714744" y="285728"/>
            <a:ext cx="4972056" cy="5840435"/>
          </a:xfrm>
        </p:spPr>
        <p:txBody>
          <a:bodyPr>
            <a:normAutofit/>
          </a:bodyPr>
          <a:lstStyle/>
          <a:p>
            <a:pPr algn="just">
              <a:buNone/>
            </a:pPr>
            <a:r>
              <a:rPr lang="kk-KZ" sz="1600" b="1" i="1" dirty="0" smtClean="0">
                <a:latin typeface="Times New Roman" pitchFamily="18" charset="0"/>
                <a:cs typeface="Times New Roman" pitchFamily="18" charset="0"/>
              </a:rPr>
              <a:t>           </a:t>
            </a:r>
          </a:p>
          <a:p>
            <a:pPr algn="just">
              <a:buNone/>
            </a:pPr>
            <a:r>
              <a:rPr lang="kk-KZ" sz="1600" b="1" i="1" dirty="0" smtClean="0">
                <a:solidFill>
                  <a:srgbClr val="0070C0"/>
                </a:solidFill>
                <a:latin typeface="Times New Roman" pitchFamily="18" charset="0"/>
                <a:cs typeface="Times New Roman" pitchFamily="18" charset="0"/>
              </a:rPr>
              <a:t>               </a:t>
            </a:r>
            <a:r>
              <a:rPr lang="en-US" sz="1600" b="1" i="1" dirty="0" err="1" smtClean="0">
                <a:solidFill>
                  <a:srgbClr val="0070C0"/>
                </a:solidFill>
                <a:latin typeface="Times New Roman" pitchFamily="18" charset="0"/>
                <a:cs typeface="Times New Roman" pitchFamily="18" charset="0"/>
              </a:rPr>
              <a:t>Ақбай</a:t>
            </a:r>
            <a:r>
              <a:rPr lang="en-US" sz="1600" b="1" i="1" dirty="0" smtClean="0">
                <a:solidFill>
                  <a:srgbClr val="0070C0"/>
                </a:solidFill>
                <a:latin typeface="Times New Roman" pitchFamily="18" charset="0"/>
                <a:cs typeface="Times New Roman" pitchFamily="18" charset="0"/>
              </a:rPr>
              <a:t>, Ж. </a:t>
            </a:r>
            <a:r>
              <a:rPr lang="kk-KZ" sz="1600" b="1" i="1" dirty="0" smtClean="0">
                <a:solidFill>
                  <a:srgbClr val="0070C0"/>
                </a:solidFill>
                <a:latin typeface="Times New Roman" pitchFamily="18" charset="0"/>
                <a:cs typeface="Times New Roman" pitchFamily="18" charset="0"/>
              </a:rPr>
              <a:t> </a:t>
            </a:r>
            <a:r>
              <a:rPr lang="en-US" sz="1600" b="1" i="1" dirty="0" err="1" smtClean="0">
                <a:solidFill>
                  <a:srgbClr val="0070C0"/>
                </a:solidFill>
                <a:latin typeface="Times New Roman" pitchFamily="18" charset="0"/>
                <a:cs typeface="Times New Roman" pitchFamily="18" charset="0"/>
              </a:rPr>
              <a:t>Ерен</a:t>
            </a:r>
            <a:r>
              <a:rPr lang="en-US" sz="1600" b="1" i="1" dirty="0" smtClean="0">
                <a:solidFill>
                  <a:srgbClr val="0070C0"/>
                </a:solidFill>
                <a:latin typeface="Times New Roman" pitchFamily="18" charset="0"/>
                <a:cs typeface="Times New Roman" pitchFamily="18" charset="0"/>
              </a:rPr>
              <a:t> </a:t>
            </a:r>
            <a:r>
              <a:rPr lang="en-US" sz="1600" b="1" i="1" dirty="0" err="1" smtClean="0">
                <a:solidFill>
                  <a:srgbClr val="0070C0"/>
                </a:solidFill>
                <a:latin typeface="Times New Roman" pitchFamily="18" charset="0"/>
                <a:cs typeface="Times New Roman" pitchFamily="18" charset="0"/>
              </a:rPr>
              <a:t>ер</a:t>
            </a:r>
            <a:r>
              <a:rPr lang="en-US" sz="1600" b="1" i="1" dirty="0" smtClean="0">
                <a:solidFill>
                  <a:srgbClr val="0070C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 - </a:t>
            </a:r>
            <a:r>
              <a:rPr lang="en-US" sz="1600" b="1" i="1" dirty="0" err="1" smtClean="0">
                <a:solidFill>
                  <a:srgbClr val="0070C0"/>
                </a:solidFill>
                <a:latin typeface="Times New Roman" pitchFamily="18" charset="0"/>
                <a:cs typeface="Times New Roman" pitchFamily="18" charset="0"/>
              </a:rPr>
              <a:t>Сырым</a:t>
            </a:r>
            <a:r>
              <a:rPr lang="en-US" sz="1600" b="1" i="1" dirty="0" smtClean="0">
                <a:solidFill>
                  <a:srgbClr val="0070C0"/>
                </a:solidFill>
                <a:latin typeface="Times New Roman" pitchFamily="18" charset="0"/>
                <a:cs typeface="Times New Roman" pitchFamily="18" charset="0"/>
              </a:rPr>
              <a:t> = The Fate of </a:t>
            </a:r>
            <a:r>
              <a:rPr lang="en-US" sz="1600" b="1" i="1" dirty="0" err="1" smtClean="0">
                <a:solidFill>
                  <a:srgbClr val="0070C0"/>
                </a:solidFill>
                <a:latin typeface="Times New Roman" pitchFamily="18" charset="0"/>
                <a:cs typeface="Times New Roman" pitchFamily="18" charset="0"/>
              </a:rPr>
              <a:t>Syrym</a:t>
            </a:r>
            <a:r>
              <a:rPr lang="en-US" sz="1600" b="1" i="1" dirty="0" smtClean="0">
                <a:solidFill>
                  <a:srgbClr val="0070C0"/>
                </a:solidFill>
                <a:latin typeface="Times New Roman" pitchFamily="18" charset="0"/>
                <a:cs typeface="Times New Roman" pitchFamily="18" charset="0"/>
              </a:rPr>
              <a:t>-the Fate of Nation : the Fate of </a:t>
            </a:r>
            <a:r>
              <a:rPr lang="en-US" sz="1600" b="1" i="1" dirty="0" err="1" smtClean="0">
                <a:solidFill>
                  <a:srgbClr val="0070C0"/>
                </a:solidFill>
                <a:latin typeface="Times New Roman" pitchFamily="18" charset="0"/>
                <a:cs typeface="Times New Roman" pitchFamily="18" charset="0"/>
              </a:rPr>
              <a:t>Syrym</a:t>
            </a:r>
            <a:r>
              <a:rPr lang="en-US" sz="1600" b="1" i="1" dirty="0" smtClean="0">
                <a:solidFill>
                  <a:srgbClr val="0070C0"/>
                </a:solidFill>
                <a:latin typeface="Times New Roman" pitchFamily="18" charset="0"/>
                <a:cs typeface="Times New Roman" pitchFamily="18" charset="0"/>
              </a:rPr>
              <a:t>-the Fate of Nation / </a:t>
            </a:r>
            <a:r>
              <a:rPr lang="en-US" sz="1600" b="1" i="1" dirty="0" err="1" smtClean="0">
                <a:solidFill>
                  <a:srgbClr val="0070C0"/>
                </a:solidFill>
                <a:latin typeface="Times New Roman" pitchFamily="18" charset="0"/>
                <a:cs typeface="Times New Roman" pitchFamily="18" charset="0"/>
              </a:rPr>
              <a:t>Ақбай</a:t>
            </a:r>
            <a:r>
              <a:rPr lang="en-US" sz="1600" b="1" i="1" dirty="0" smtClean="0">
                <a:solidFill>
                  <a:srgbClr val="0070C0"/>
                </a:solidFill>
                <a:latin typeface="Times New Roman" pitchFamily="18" charset="0"/>
                <a:cs typeface="Times New Roman" pitchFamily="18" charset="0"/>
              </a:rPr>
              <a:t> Ж. - </a:t>
            </a:r>
            <a:r>
              <a:rPr lang="en-US" sz="1600" b="1" i="1" dirty="0" err="1" smtClean="0">
                <a:solidFill>
                  <a:srgbClr val="0070C0"/>
                </a:solidFill>
                <a:latin typeface="Times New Roman" pitchFamily="18" charset="0"/>
                <a:cs typeface="Times New Roman" pitchFamily="18" charset="0"/>
              </a:rPr>
              <a:t>Орал</a:t>
            </a:r>
            <a:r>
              <a:rPr lang="en-US" sz="1600" b="1" i="1" dirty="0" smtClean="0">
                <a:solidFill>
                  <a:srgbClr val="0070C0"/>
                </a:solidFill>
                <a:latin typeface="Times New Roman" pitchFamily="18" charset="0"/>
                <a:cs typeface="Times New Roman" pitchFamily="18" charset="0"/>
              </a:rPr>
              <a:t> : </a:t>
            </a:r>
            <a:r>
              <a:rPr lang="en-US" sz="1600" b="1" i="1" dirty="0" err="1" smtClean="0">
                <a:solidFill>
                  <a:srgbClr val="0070C0"/>
                </a:solidFill>
                <a:latin typeface="Times New Roman" pitchFamily="18" charset="0"/>
                <a:cs typeface="Times New Roman" pitchFamily="18" charset="0"/>
              </a:rPr>
              <a:t>Полиграфсервис</a:t>
            </a:r>
            <a:r>
              <a:rPr lang="en-US" sz="1600" b="1" i="1" dirty="0" smtClean="0">
                <a:solidFill>
                  <a:srgbClr val="0070C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 </a:t>
            </a:r>
            <a:r>
              <a:rPr lang="en-US" sz="1600" b="1" i="1" dirty="0" smtClean="0">
                <a:solidFill>
                  <a:srgbClr val="0070C0"/>
                </a:solidFill>
                <a:latin typeface="Times New Roman" pitchFamily="18" charset="0"/>
                <a:cs typeface="Times New Roman" pitchFamily="18" charset="0"/>
              </a:rPr>
              <a:t>2002. - 202 с.</a:t>
            </a:r>
            <a:endParaRPr lang="kk-KZ" sz="1600" b="1" i="1" dirty="0" smtClean="0">
              <a:solidFill>
                <a:srgbClr val="0070C0"/>
              </a:solidFill>
              <a:latin typeface="Times New Roman" pitchFamily="18" charset="0"/>
              <a:cs typeface="Times New Roman" pitchFamily="18" charset="0"/>
            </a:endParaRPr>
          </a:p>
          <a:p>
            <a:pPr>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Сырым датұлы қазақ халқының ұлт-азаттық күресінің көш бастаушысы, “Қара қылды қақ жарған” би, теңдесі жоқ кемеңгер данышпан, шешен, халқы үшін – оның бостандығы мен тәуелсіздігін қорғау ісіне бүкіл ғұмырын сарп етіп жауға қарсы жанын аямай күрескен батыр. Бұл кітапта тарихи тұлға  -  Сырым Датұлы, ол бастаған халықтық қозғалыс жөнінде мәліметтер жинақталған.</a:t>
            </a:r>
          </a:p>
          <a:p>
            <a:pPr algn="just">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Барлығы:  кітап қорын сақтау бөлімі (1), оқу залы (2).</a:t>
            </a:r>
            <a:endParaRPr lang="ru-RU" sz="1600" b="1" i="1" dirty="0">
              <a:solidFill>
                <a:srgbClr val="FF0000"/>
              </a:solidFill>
              <a:latin typeface="Times New Roman" pitchFamily="18" charset="0"/>
              <a:cs typeface="Times New Roman" pitchFamily="18" charset="0"/>
            </a:endParaRPr>
          </a:p>
        </p:txBody>
      </p:sp>
      <p:pic>
        <p:nvPicPr>
          <p:cNvPr id="6146" name="Picture 2"/>
          <p:cNvPicPr>
            <a:picLocks noGrp="1" noChangeAspect="1" noChangeArrowheads="1"/>
          </p:cNvPicPr>
          <p:nvPr>
            <p:ph sz="half" idx="1"/>
          </p:nvPr>
        </p:nvPicPr>
        <p:blipFill>
          <a:blip r:embed="rId2"/>
          <a:srcRect/>
          <a:stretch>
            <a:fillRect/>
          </a:stretch>
        </p:blipFill>
        <p:spPr bwMode="auto">
          <a:xfrm>
            <a:off x="500035" y="857232"/>
            <a:ext cx="2883445"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428992" y="357166"/>
            <a:ext cx="5257808" cy="5768997"/>
          </a:xfrm>
        </p:spPr>
        <p:txBody>
          <a:bodyPr>
            <a:normAutofit/>
          </a:bodyPr>
          <a:lstStyle/>
          <a:p>
            <a:pPr algn="just">
              <a:buNone/>
            </a:pP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Исмурзин</a:t>
            </a:r>
            <a:r>
              <a:rPr lang="ru-RU" sz="1800" b="1" i="1" dirty="0" smtClean="0">
                <a:solidFill>
                  <a:srgbClr val="0070C0"/>
                </a:solidFill>
                <a:latin typeface="Times New Roman" pitchFamily="18" charset="0"/>
                <a:cs typeface="Times New Roman" pitchFamily="18" charset="0"/>
              </a:rPr>
              <a:t> Ж. А. </a:t>
            </a:r>
            <a:r>
              <a:rPr lang="ru-RU" sz="1800" b="1" i="1" dirty="0" err="1" smtClean="0">
                <a:solidFill>
                  <a:srgbClr val="0070C0"/>
                </a:solidFill>
                <a:latin typeface="Times New Roman" pitchFamily="18" charset="0"/>
                <a:cs typeface="Times New Roman" pitchFamily="18" charset="0"/>
              </a:rPr>
              <a:t>Қайып </a:t>
            </a:r>
            <a:r>
              <a:rPr lang="ru-RU" sz="1800" b="1" i="1" dirty="0" smtClean="0">
                <a:solidFill>
                  <a:srgbClr val="0070C0"/>
                </a:solidFill>
                <a:latin typeface="Times New Roman" pitchFamily="18" charset="0"/>
                <a:cs typeface="Times New Roman" pitchFamily="18" charset="0"/>
              </a:rPr>
              <a:t>хан </a:t>
            </a:r>
            <a:r>
              <a:rPr lang="ru-RU" sz="1800" b="1" i="1" dirty="0" err="1" smtClean="0">
                <a:solidFill>
                  <a:srgbClr val="0070C0"/>
                </a:solidFill>
                <a:latin typeface="Times New Roman" pitchFamily="18" charset="0"/>
                <a:cs typeface="Times New Roman" pitchFamily="18" charset="0"/>
              </a:rPr>
              <a:t>және </a:t>
            </a:r>
            <a:r>
              <a:rPr lang="ru-RU" sz="1800" b="1" i="1" dirty="0" smtClean="0">
                <a:solidFill>
                  <a:srgbClr val="0070C0"/>
                </a:solidFill>
                <a:latin typeface="Times New Roman" pitchFamily="18" charset="0"/>
                <a:cs typeface="Times New Roman" pitchFamily="18" charset="0"/>
              </a:rPr>
              <a:t>Сырым </a:t>
            </a:r>
            <a:r>
              <a:rPr lang="ru-RU" sz="1800" b="1" i="1" dirty="0" err="1" smtClean="0">
                <a:solidFill>
                  <a:srgbClr val="0070C0"/>
                </a:solidFill>
                <a:latin typeface="Times New Roman" pitchFamily="18" charset="0"/>
                <a:cs typeface="Times New Roman" pitchFamily="18" charset="0"/>
              </a:rPr>
              <a:t>Датұлы бастаған ұлт-азаттық қозғалыс </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Жақсығалиев </a:t>
            </a:r>
            <a:r>
              <a:rPr lang="ru-RU" sz="1800" b="1" i="1" dirty="0" smtClean="0">
                <a:solidFill>
                  <a:srgbClr val="0070C0"/>
                </a:solidFill>
                <a:latin typeface="Times New Roman" pitchFamily="18" charset="0"/>
                <a:cs typeface="Times New Roman" pitchFamily="18" charset="0"/>
              </a:rPr>
              <a:t>Ж. Ж. </a:t>
            </a:r>
            <a:r>
              <a:rPr lang="ru-RU" sz="1800" b="1" i="1" dirty="0" err="1" smtClean="0">
                <a:solidFill>
                  <a:srgbClr val="0070C0"/>
                </a:solidFill>
                <a:latin typeface="Times New Roman" pitchFamily="18" charset="0"/>
                <a:cs typeface="Times New Roman" pitchFamily="18" charset="0"/>
              </a:rPr>
              <a:t>Ғалымның тарих</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мектебі</a:t>
            </a:r>
            <a:r>
              <a:rPr lang="ru-RU" sz="1800" b="1" i="1" dirty="0" smtClean="0">
                <a:solidFill>
                  <a:srgbClr val="0070C0"/>
                </a:solidFill>
                <a:latin typeface="Times New Roman" pitchFamily="18" charset="0"/>
                <a:cs typeface="Times New Roman" pitchFamily="18" charset="0"/>
              </a:rPr>
              <a:t> : - Орал : БАҚ </a:t>
            </a:r>
            <a:r>
              <a:rPr lang="ru-RU" sz="1800" b="1" i="1" dirty="0" err="1" smtClean="0">
                <a:solidFill>
                  <a:srgbClr val="0070C0"/>
                </a:solidFill>
                <a:latin typeface="Times New Roman" pitchFamily="18" charset="0"/>
                <a:cs typeface="Times New Roman" pitchFamily="18" charset="0"/>
              </a:rPr>
              <a:t>және баспа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орталығы, </a:t>
            </a:r>
            <a:r>
              <a:rPr lang="ru-RU" sz="1800" b="1" i="1" dirty="0" smtClean="0">
                <a:solidFill>
                  <a:srgbClr val="0070C0"/>
                </a:solidFill>
                <a:latin typeface="Times New Roman" pitchFamily="18" charset="0"/>
                <a:cs typeface="Times New Roman" pitchFamily="18" charset="0"/>
              </a:rPr>
              <a:t>2007. -  Б. 142-152.</a:t>
            </a:r>
            <a:endParaRPr lang="kk-KZ" sz="1800" b="1" i="1" dirty="0" smtClean="0">
              <a:solidFill>
                <a:srgbClr val="0070C0"/>
              </a:solidFill>
              <a:latin typeface="Times New Roman" pitchFamily="18" charset="0"/>
              <a:cs typeface="Times New Roman" pitchFamily="18" charset="0"/>
            </a:endParaRPr>
          </a:p>
          <a:p>
            <a:pPr algn="just">
              <a:buNone/>
            </a:pPr>
            <a:endParaRPr lang="kk-KZ" sz="1800" b="1" i="1" dirty="0" smtClean="0">
              <a:solidFill>
                <a:srgbClr val="0070C0"/>
              </a:solidFill>
              <a:latin typeface="Times New Roman" pitchFamily="18" charset="0"/>
              <a:cs typeface="Times New Roman" pitchFamily="18" charset="0"/>
            </a:endParaRPr>
          </a:p>
          <a:p>
            <a:pPr algn="just">
              <a:buNone/>
            </a:pPr>
            <a:r>
              <a:rPr lang="kk-KZ" sz="1800" b="1" i="1" dirty="0" smtClean="0">
                <a:solidFill>
                  <a:srgbClr val="0070C0"/>
                </a:solidFill>
                <a:latin typeface="Times New Roman" pitchFamily="18" charset="0"/>
                <a:cs typeface="Times New Roman" pitchFamily="18" charset="0"/>
              </a:rPr>
              <a:t>            </a:t>
            </a:r>
            <a:r>
              <a:rPr lang="kk-KZ" sz="1800" b="1" i="1" dirty="0" smtClean="0">
                <a:solidFill>
                  <a:srgbClr val="FF0000"/>
                </a:solidFill>
                <a:latin typeface="Times New Roman" pitchFamily="18" charset="0"/>
                <a:cs typeface="Times New Roman" pitchFamily="18" charset="0"/>
              </a:rPr>
              <a:t>Кітапта тарих ғылымдарының докторы, профессор Т. З. Рысбеков шәкірттерінің Отан тарихының өзекті мәселелері туралы мақалалары жинақталған. Олар өз зерттеулерінде тарихымыздың келелі мәселелері мен күрделі кезеңдерін талдаудан өткізеді. </a:t>
            </a:r>
          </a:p>
          <a:p>
            <a:pPr algn="just">
              <a:buNone/>
            </a:pPr>
            <a:endParaRPr lang="kk-KZ" sz="1800" b="1" i="1" dirty="0" smtClean="0">
              <a:solidFill>
                <a:srgbClr val="0070C0"/>
              </a:solidFill>
              <a:latin typeface="Times New Roman" pitchFamily="18" charset="0"/>
              <a:cs typeface="Times New Roman" pitchFamily="18" charset="0"/>
            </a:endParaRPr>
          </a:p>
          <a:p>
            <a:pPr algn="just">
              <a:buNone/>
            </a:pPr>
            <a:r>
              <a:rPr lang="kk-KZ" sz="1800" b="1" i="1" dirty="0" smtClean="0">
                <a:solidFill>
                  <a:srgbClr val="0070C0"/>
                </a:solidFill>
                <a:latin typeface="Times New Roman" pitchFamily="18" charset="0"/>
                <a:cs typeface="Times New Roman" pitchFamily="18" charset="0"/>
              </a:rPr>
              <a:t>                    Барлығы: 40 дана, кітап қорын сақтау бөлімі (1), оқу залы (5), көркем әдебиеттер абономенті (34).</a:t>
            </a:r>
            <a:endParaRPr lang="ru-RU" sz="1800" b="1" i="1" dirty="0" smtClean="0">
              <a:solidFill>
                <a:srgbClr val="0070C0"/>
              </a:solidFill>
              <a:latin typeface="Times New Roman" pitchFamily="18" charset="0"/>
              <a:cs typeface="Times New Roman" pitchFamily="18" charset="0"/>
            </a:endParaRPr>
          </a:p>
          <a:p>
            <a:pPr algn="just">
              <a:buNone/>
            </a:pPr>
            <a:endParaRPr lang="kk-KZ" sz="1800" b="1" i="1" dirty="0" smtClean="0">
              <a:solidFill>
                <a:srgbClr val="0070C0"/>
              </a:solidFill>
              <a:latin typeface="Times New Roman" pitchFamily="18" charset="0"/>
              <a:cs typeface="Times New Roman" pitchFamily="18" charset="0"/>
            </a:endParaRPr>
          </a:p>
          <a:p>
            <a:pPr algn="just">
              <a:buNone/>
            </a:pPr>
            <a:r>
              <a:rPr lang="kk-KZ" sz="1800" b="1" i="1" dirty="0" smtClean="0">
                <a:solidFill>
                  <a:srgbClr val="0070C0"/>
                </a:solidFill>
                <a:latin typeface="Times New Roman" pitchFamily="18" charset="0"/>
                <a:cs typeface="Times New Roman" pitchFamily="18" charset="0"/>
              </a:rPr>
              <a:t>             </a:t>
            </a:r>
            <a:endParaRPr lang="ru-RU" sz="1800" b="1" i="1" dirty="0">
              <a:solidFill>
                <a:srgbClr val="0070C0"/>
              </a:solidFill>
              <a:latin typeface="Times New Roman" pitchFamily="18" charset="0"/>
              <a:cs typeface="Times New Roman" pitchFamily="18" charset="0"/>
            </a:endParaRPr>
          </a:p>
        </p:txBody>
      </p:sp>
      <p:pic>
        <p:nvPicPr>
          <p:cNvPr id="7170" name="Picture 2"/>
          <p:cNvPicPr>
            <a:picLocks noGrp="1" noChangeAspect="1" noChangeArrowheads="1"/>
          </p:cNvPicPr>
          <p:nvPr>
            <p:ph sz="half" idx="1"/>
          </p:nvPr>
        </p:nvPicPr>
        <p:blipFill>
          <a:blip r:embed="rId2"/>
          <a:srcRect/>
          <a:stretch>
            <a:fillRect/>
          </a:stretch>
        </p:blipFill>
        <p:spPr bwMode="auto">
          <a:xfrm>
            <a:off x="357158" y="500042"/>
            <a:ext cx="3016967"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500430" y="357166"/>
            <a:ext cx="5186370" cy="5768997"/>
          </a:xfrm>
        </p:spPr>
        <p:txBody>
          <a:bodyPr>
            <a:normAutofit/>
          </a:bodyPr>
          <a:lstStyle/>
          <a:p>
            <a:pPr algn="just">
              <a:buNone/>
            </a:pP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Огольцева</a:t>
            </a:r>
            <a:r>
              <a:rPr lang="ru-RU" sz="1600" b="1" i="1" dirty="0" smtClean="0">
                <a:solidFill>
                  <a:srgbClr val="0070C0"/>
                </a:solidFill>
                <a:latin typeface="Times New Roman" pitchFamily="18" charset="0"/>
                <a:cs typeface="Times New Roman" pitchFamily="18" charset="0"/>
              </a:rPr>
              <a:t> Е. Г. Сырым </a:t>
            </a:r>
            <a:r>
              <a:rPr lang="ru-RU" sz="1600" b="1" i="1" dirty="0" err="1" smtClean="0">
                <a:solidFill>
                  <a:srgbClr val="0070C0"/>
                </a:solidFill>
                <a:latin typeface="Times New Roman" pitchFamily="18" charset="0"/>
                <a:cs typeface="Times New Roman" pitchFamily="18" charset="0"/>
              </a:rPr>
              <a:t>Датов</a:t>
            </a:r>
            <a:r>
              <a:rPr lang="ru-RU" sz="1600" b="1" i="1" dirty="0" smtClean="0">
                <a:solidFill>
                  <a:srgbClr val="0070C0"/>
                </a:solidFill>
                <a:latin typeface="Times New Roman" pitchFamily="18" charset="0"/>
                <a:cs typeface="Times New Roman" pitchFamily="18" charset="0"/>
              </a:rPr>
              <a:t>, Махамбет </a:t>
            </a:r>
            <a:r>
              <a:rPr lang="ru-RU" sz="1600" b="1" i="1" dirty="0" err="1" smtClean="0">
                <a:solidFill>
                  <a:srgbClr val="0070C0"/>
                </a:solidFill>
                <a:latin typeface="Times New Roman" pitchFamily="18" charset="0"/>
                <a:cs typeface="Times New Roman" pitchFamily="18" charset="0"/>
              </a:rPr>
              <a:t>Утемисов</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Исатай</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Тайманов</a:t>
            </a:r>
            <a:r>
              <a:rPr lang="ru-RU" sz="1600" b="1" i="1" dirty="0" smtClean="0">
                <a:solidFill>
                  <a:srgbClr val="0070C0"/>
                </a:solidFill>
                <a:latin typeface="Times New Roman" pitchFamily="18" charset="0"/>
                <a:cs typeface="Times New Roman" pitchFamily="18" charset="0"/>
              </a:rPr>
              <a:t>, Хан </a:t>
            </a:r>
            <a:r>
              <a:rPr lang="ru-RU" sz="1600" b="1" i="1" dirty="0" err="1" smtClean="0">
                <a:solidFill>
                  <a:srgbClr val="0070C0"/>
                </a:solidFill>
                <a:latin typeface="Times New Roman" pitchFamily="18" charset="0"/>
                <a:cs typeface="Times New Roman" pitchFamily="18" charset="0"/>
              </a:rPr>
              <a:t>Кенесары</a:t>
            </a:r>
            <a:r>
              <a:rPr lang="ru-RU" sz="1600" b="1" i="1" dirty="0" smtClean="0">
                <a:solidFill>
                  <a:srgbClr val="0070C0"/>
                </a:solidFill>
                <a:latin typeface="Times New Roman" pitchFamily="18" charset="0"/>
                <a:cs typeface="Times New Roman" pitchFamily="18" charset="0"/>
              </a:rPr>
              <a:t> – борцы за национальную независимость Казахской земли  / Великие личности в потоке национальной истории. В помощь кураторам студенческих групп. Сборник 2 / Под ред. акад. НАН РК А. М. </a:t>
            </a:r>
            <a:r>
              <a:rPr lang="ru-RU" sz="1600" b="1" i="1" dirty="0" err="1" smtClean="0">
                <a:solidFill>
                  <a:srgbClr val="0070C0"/>
                </a:solidFill>
                <a:latin typeface="Times New Roman" pitchFamily="18" charset="0"/>
                <a:cs typeface="Times New Roman" pitchFamily="18" charset="0"/>
              </a:rPr>
              <a:t>Газалиева</a:t>
            </a:r>
            <a:r>
              <a:rPr lang="ru-RU" sz="1600" b="1" i="1" dirty="0" smtClean="0">
                <a:solidFill>
                  <a:srgbClr val="0070C0"/>
                </a:solidFill>
                <a:latin typeface="Times New Roman" pitchFamily="18" charset="0"/>
                <a:cs typeface="Times New Roman" pitchFamily="18" charset="0"/>
              </a:rPr>
              <a:t>. - Караганда : Изд-во Карагандинского государственного технического университета, 2014. -  Б. 51-56. </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Сборник содержит статьи, рассказывающие о великих исторических  личностях и их роли национальной  истории казахстана.</a:t>
            </a:r>
          </a:p>
          <a:p>
            <a:pPr algn="just">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Всего: 1 экз, (чз)</a:t>
            </a:r>
            <a:endParaRPr lang="ru-RU" sz="1600" b="1" i="1" dirty="0">
              <a:solidFill>
                <a:srgbClr val="0070C0"/>
              </a:solidFill>
              <a:latin typeface="Times New Roman" pitchFamily="18" charset="0"/>
              <a:cs typeface="Times New Roman" pitchFamily="18" charset="0"/>
            </a:endParaRPr>
          </a:p>
        </p:txBody>
      </p:sp>
      <p:pic>
        <p:nvPicPr>
          <p:cNvPr id="8194" name="Picture 2"/>
          <p:cNvPicPr>
            <a:picLocks noGrp="1" noChangeAspect="1" noChangeArrowheads="1"/>
          </p:cNvPicPr>
          <p:nvPr>
            <p:ph sz="half" idx="1"/>
          </p:nvPr>
        </p:nvPicPr>
        <p:blipFill>
          <a:blip r:embed="rId2"/>
          <a:srcRect/>
          <a:stretch>
            <a:fillRect/>
          </a:stretch>
        </p:blipFill>
        <p:spPr bwMode="auto">
          <a:xfrm>
            <a:off x="428596" y="642918"/>
            <a:ext cx="2987363"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571868" y="428604"/>
            <a:ext cx="5114932" cy="5697559"/>
          </a:xfrm>
        </p:spPr>
        <p:txBody>
          <a:bodyPr>
            <a:normAutofit/>
          </a:bodyPr>
          <a:lstStyle/>
          <a:p>
            <a:pPr algn="just">
              <a:buNone/>
            </a:pPr>
            <a:r>
              <a:rPr lang="ru-RU" sz="1600" dirty="0" smtClean="0">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Азаттық күрестің алдаспаны</a:t>
            </a:r>
            <a:r>
              <a:rPr lang="ru-RU" sz="1600" b="1" i="1" dirty="0" smtClean="0">
                <a:solidFill>
                  <a:srgbClr val="0070C0"/>
                </a:solidFill>
                <a:latin typeface="Times New Roman" pitchFamily="18" charset="0"/>
                <a:cs typeface="Times New Roman" pitchFamily="18" charset="0"/>
              </a:rPr>
              <a:t> / Дала </a:t>
            </a:r>
            <a:r>
              <a:rPr lang="ru-RU" sz="1600" b="1" i="1" dirty="0" err="1" smtClean="0">
                <a:solidFill>
                  <a:srgbClr val="0070C0"/>
                </a:solidFill>
                <a:latin typeface="Times New Roman" pitchFamily="18" charset="0"/>
                <a:cs typeface="Times New Roman" pitchFamily="18" charset="0"/>
              </a:rPr>
              <a:t>даналары</a:t>
            </a:r>
            <a:r>
              <a:rPr lang="ru-RU" sz="1600" b="1" i="1" dirty="0" smtClean="0">
                <a:solidFill>
                  <a:srgbClr val="0070C0"/>
                </a:solidFill>
                <a:latin typeface="Times New Roman" pitchFamily="18" charset="0"/>
                <a:cs typeface="Times New Roman" pitchFamily="18" charset="0"/>
              </a:rPr>
              <a:t> / </a:t>
            </a:r>
            <a:r>
              <a:rPr lang="ru-RU" sz="1600" b="1" i="1" dirty="0" err="1" smtClean="0">
                <a:solidFill>
                  <a:srgbClr val="0070C0"/>
                </a:solidFill>
                <a:latin typeface="Times New Roman" pitchFamily="18" charset="0"/>
                <a:cs typeface="Times New Roman" pitchFamily="18" charset="0"/>
              </a:rPr>
              <a:t>Құраст</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ұжымы: </a:t>
            </a:r>
            <a:r>
              <a:rPr lang="ru-RU" sz="1600" b="1" i="1" dirty="0" smtClean="0">
                <a:solidFill>
                  <a:srgbClr val="0070C0"/>
                </a:solidFill>
                <a:latin typeface="Times New Roman" pitchFamily="18" charset="0"/>
                <a:cs typeface="Times New Roman" pitchFamily="18" charset="0"/>
              </a:rPr>
              <a:t>Е. </a:t>
            </a:r>
            <a:r>
              <a:rPr lang="ru-RU" sz="1600" b="1" i="1" dirty="0" err="1" smtClean="0">
                <a:solidFill>
                  <a:srgbClr val="0070C0"/>
                </a:solidFill>
                <a:latin typeface="Times New Roman" pitchFamily="18" charset="0"/>
                <a:cs typeface="Times New Roman" pitchFamily="18" charset="0"/>
              </a:rPr>
              <a:t>Әбен, </a:t>
            </a:r>
            <a:r>
              <a:rPr lang="ru-RU" sz="1600" b="1" i="1" dirty="0" smtClean="0">
                <a:solidFill>
                  <a:srgbClr val="0070C0"/>
                </a:solidFill>
                <a:latin typeface="Times New Roman" pitchFamily="18" charset="0"/>
                <a:cs typeface="Times New Roman" pitchFamily="18" charset="0"/>
              </a:rPr>
              <a:t>Е. </a:t>
            </a:r>
            <a:r>
              <a:rPr lang="ru-RU" sz="1600" b="1" i="1" dirty="0" err="1" smtClean="0">
                <a:solidFill>
                  <a:srgbClr val="0070C0"/>
                </a:solidFill>
                <a:latin typeface="Times New Roman" pitchFamily="18" charset="0"/>
                <a:cs typeface="Times New Roman" pitchFamily="18" charset="0"/>
              </a:rPr>
              <a:t>Дүйсенбайұлы, </a:t>
            </a:r>
            <a:r>
              <a:rPr lang="ru-RU" sz="1600" b="1" i="1" dirty="0" smtClean="0">
                <a:solidFill>
                  <a:srgbClr val="0070C0"/>
                </a:solidFill>
                <a:latin typeface="Times New Roman" pitchFamily="18" charset="0"/>
                <a:cs typeface="Times New Roman" pitchFamily="18" charset="0"/>
              </a:rPr>
              <a:t>И. </a:t>
            </a:r>
            <a:r>
              <a:rPr lang="ru-RU" sz="1600" b="1" i="1" dirty="0" err="1" smtClean="0">
                <a:solidFill>
                  <a:srgbClr val="0070C0"/>
                </a:solidFill>
                <a:latin typeface="Times New Roman" pitchFamily="18" charset="0"/>
                <a:cs typeface="Times New Roman" pitchFamily="18" charset="0"/>
              </a:rPr>
              <a:t>Тасмағамбетов.</a:t>
            </a:r>
            <a:r>
              <a:rPr lang="ru-RU" sz="1600" b="1" i="1" dirty="0" smtClean="0">
                <a:solidFill>
                  <a:srgbClr val="0070C0"/>
                </a:solidFill>
                <a:latin typeface="Times New Roman" pitchFamily="18" charset="0"/>
                <a:cs typeface="Times New Roman" pitchFamily="18" charset="0"/>
              </a:rPr>
              <a:t> - А. : </a:t>
            </a:r>
            <a:r>
              <a:rPr lang="ru-RU" sz="1600" b="1" i="1" dirty="0" err="1" smtClean="0">
                <a:solidFill>
                  <a:srgbClr val="0070C0"/>
                </a:solidFill>
                <a:latin typeface="Times New Roman" pitchFamily="18" charset="0"/>
                <a:cs typeface="Times New Roman" pitchFamily="18" charset="0"/>
              </a:rPr>
              <a:t>Қазақстан </a:t>
            </a:r>
            <a:r>
              <a:rPr lang="ru-RU" sz="1600" b="1" i="1" dirty="0" smtClean="0">
                <a:solidFill>
                  <a:srgbClr val="0070C0"/>
                </a:solidFill>
                <a:latin typeface="Times New Roman" pitchFamily="18" charset="0"/>
                <a:cs typeface="Times New Roman" pitchFamily="18" charset="0"/>
              </a:rPr>
              <a:t>даму институты, 2001. – Б. 342-349. </a:t>
            </a:r>
          </a:p>
          <a:p>
            <a:pPr algn="just">
              <a:buNone/>
            </a:pPr>
            <a:endParaRPr lang="kk-KZ" sz="1600" b="1" i="1" dirty="0" smtClean="0">
              <a:latin typeface="Times New Roman" pitchFamily="18" charset="0"/>
              <a:cs typeface="Times New Roman" pitchFamily="18" charset="0"/>
            </a:endParaRPr>
          </a:p>
          <a:p>
            <a:pPr algn="just">
              <a:buNone/>
            </a:pPr>
            <a:r>
              <a:rPr lang="kk-KZ" sz="1600" b="1" i="1" dirty="0" smtClean="0">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Ел Тәуелсіздігінің он жылдығы тұсында Ұлы Тұран даласында өмір сүрген арғы-бергі ақыл-ой алыптарының рухына тәу етіп, олардың парасат үрдісіне үңілу мен жүрек қазынасына жүгіну ұрпақ  парызы екені белгілі.  Ендеше, бұрын жарық көрген “Саяси портреттер”  атты кітаптың жалғасы іспетті бұл жинақ  зиялы қауымға емес, қалың жұртшылыққа керектігі күмәнсіз.</a:t>
            </a:r>
          </a:p>
          <a:p>
            <a:pPr algn="just">
              <a:buNone/>
            </a:pPr>
            <a:endParaRPr lang="kk-KZ" sz="1600" b="1" i="1" dirty="0" smtClean="0">
              <a:latin typeface="Times New Roman" pitchFamily="18" charset="0"/>
              <a:cs typeface="Times New Roman" pitchFamily="18" charset="0"/>
            </a:endParaRPr>
          </a:p>
          <a:p>
            <a:pPr algn="just">
              <a:buNone/>
            </a:pPr>
            <a:r>
              <a:rPr lang="kk-KZ" sz="1600" b="1" i="1" dirty="0" smtClean="0">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Барлығы: 1 дана, (оқу залы).</a:t>
            </a:r>
            <a:endParaRPr lang="ru-RU" sz="1600" b="1" i="1" dirty="0">
              <a:solidFill>
                <a:srgbClr val="0070C0"/>
              </a:solidFill>
              <a:latin typeface="Times New Roman" pitchFamily="18" charset="0"/>
              <a:cs typeface="Times New Roman" pitchFamily="18" charset="0"/>
            </a:endParaRPr>
          </a:p>
        </p:txBody>
      </p:sp>
      <p:pic>
        <p:nvPicPr>
          <p:cNvPr id="9218" name="Picture 2"/>
          <p:cNvPicPr>
            <a:picLocks noGrp="1" noChangeAspect="1" noChangeArrowheads="1"/>
          </p:cNvPicPr>
          <p:nvPr>
            <p:ph sz="half" idx="1"/>
          </p:nvPr>
        </p:nvPicPr>
        <p:blipFill>
          <a:blip r:embed="rId2"/>
          <a:srcRect/>
          <a:stretch>
            <a:fillRect/>
          </a:stretch>
        </p:blipFill>
        <p:spPr bwMode="auto">
          <a:xfrm>
            <a:off x="428596" y="785794"/>
            <a:ext cx="3014400"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Desktop\Сырым Датулы вирт\7.jpg"/>
          <p:cNvPicPr>
            <a:picLocks noChangeAspect="1" noChangeArrowheads="1"/>
          </p:cNvPicPr>
          <p:nvPr/>
        </p:nvPicPr>
        <p:blipFill>
          <a:blip r:embed="rId2"/>
          <a:srcRect/>
          <a:stretch>
            <a:fillRect/>
          </a:stretch>
        </p:blipFill>
        <p:spPr bwMode="auto">
          <a:xfrm>
            <a:off x="142845" y="142852"/>
            <a:ext cx="4286279" cy="6357981"/>
          </a:xfrm>
          <a:prstGeom prst="rect">
            <a:avLst/>
          </a:prstGeom>
          <a:ln w="88900" cap="sq" cmpd="thickThin">
            <a:solidFill>
              <a:srgbClr val="000000"/>
            </a:solidFill>
            <a:prstDash val="solid"/>
            <a:miter lim="800000"/>
          </a:ln>
          <a:effectLst>
            <a:innerShdw blurRad="76200">
              <a:srgbClr val="000000"/>
            </a:innerShdw>
          </a:effectLst>
        </p:spPr>
      </p:pic>
      <p:pic>
        <p:nvPicPr>
          <p:cNvPr id="16387" name="Picture 3" descr="C:\Users\User\Desktop\Сырым Датулы вирт\9.jpg"/>
          <p:cNvPicPr>
            <a:picLocks noChangeAspect="1" noChangeArrowheads="1"/>
          </p:cNvPicPr>
          <p:nvPr/>
        </p:nvPicPr>
        <p:blipFill>
          <a:blip r:embed="rId3"/>
          <a:srcRect/>
          <a:stretch>
            <a:fillRect/>
          </a:stretch>
        </p:blipFill>
        <p:spPr bwMode="auto">
          <a:xfrm>
            <a:off x="4714876" y="142852"/>
            <a:ext cx="4214842" cy="64294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786182" y="500042"/>
            <a:ext cx="5072098" cy="5626121"/>
          </a:xfrm>
        </p:spPr>
        <p:txBody>
          <a:bodyPr>
            <a:normAutofit/>
          </a:bodyPr>
          <a:lstStyle/>
          <a:p>
            <a:pPr algn="just">
              <a:buNone/>
            </a:pPr>
            <a:r>
              <a:rPr lang="ru-RU" sz="2000" b="1" i="1" dirty="0" smtClean="0">
                <a:solidFill>
                  <a:srgbClr val="0070C0"/>
                </a:solidFill>
                <a:latin typeface="Times New Roman" pitchFamily="18" charset="0"/>
                <a:cs typeface="Times New Roman" pitchFamily="18" charset="0"/>
              </a:rPr>
              <a:t>         </a:t>
            </a:r>
            <a:r>
              <a:rPr lang="ru-RU" sz="1600" b="1" i="1" dirty="0" smtClean="0">
                <a:solidFill>
                  <a:srgbClr val="0070C0"/>
                </a:solidFill>
                <a:latin typeface="Times New Roman" pitchFamily="18" charset="0"/>
                <a:cs typeface="Times New Roman" pitchFamily="18" charset="0"/>
              </a:rPr>
              <a:t>Участие казахов в Пугачевском восстании. Восстание </a:t>
            </a:r>
            <a:r>
              <a:rPr lang="ru-RU" sz="1600" b="1" i="1" dirty="0" err="1" smtClean="0">
                <a:solidFill>
                  <a:srgbClr val="0070C0"/>
                </a:solidFill>
                <a:latin typeface="Times New Roman" pitchFamily="18" charset="0"/>
                <a:cs typeface="Times New Roman" pitchFamily="18" charset="0"/>
              </a:rPr>
              <a:t>Сырыма</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Датова</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Асфендиаров</a:t>
            </a:r>
            <a:r>
              <a:rPr lang="ru-RU" sz="1600" b="1" i="1" dirty="0" smtClean="0">
                <a:solidFill>
                  <a:srgbClr val="0070C0"/>
                </a:solidFill>
                <a:latin typeface="Times New Roman" pitchFamily="18" charset="0"/>
                <a:cs typeface="Times New Roman" pitchFamily="18" charset="0"/>
              </a:rPr>
              <a:t> С. История Казахстана: с древнейших времен / Под ред. А. </a:t>
            </a:r>
            <a:r>
              <a:rPr lang="ru-RU" sz="1600" b="1" i="1" dirty="0" err="1" smtClean="0">
                <a:solidFill>
                  <a:srgbClr val="0070C0"/>
                </a:solidFill>
                <a:latin typeface="Times New Roman" pitchFamily="18" charset="0"/>
                <a:cs typeface="Times New Roman" pitchFamily="18" charset="0"/>
              </a:rPr>
              <a:t>Такенова</a:t>
            </a:r>
            <a:r>
              <a:rPr lang="ru-RU" sz="1600" b="1" i="1" dirty="0" smtClean="0">
                <a:solidFill>
                  <a:srgbClr val="0070C0"/>
                </a:solidFill>
                <a:latin typeface="Times New Roman" pitchFamily="18" charset="0"/>
                <a:cs typeface="Times New Roman" pitchFamily="18" charset="0"/>
              </a:rPr>
              <a:t>. - 3-е изд. - А. : </a:t>
            </a:r>
            <a:r>
              <a:rPr lang="ru-RU" sz="1600" b="1" i="1" dirty="0" err="1" smtClean="0">
                <a:solidFill>
                  <a:srgbClr val="0070C0"/>
                </a:solidFill>
                <a:latin typeface="Times New Roman" pitchFamily="18" charset="0"/>
                <a:cs typeface="Times New Roman" pitchFamily="18" charset="0"/>
              </a:rPr>
              <a:t>Санат</a:t>
            </a:r>
            <a:r>
              <a:rPr lang="ru-RU" sz="1600" b="1" i="1" dirty="0" smtClean="0">
                <a:solidFill>
                  <a:srgbClr val="0070C0"/>
                </a:solidFill>
                <a:latin typeface="Times New Roman" pitchFamily="18" charset="0"/>
                <a:cs typeface="Times New Roman" pitchFamily="18" charset="0"/>
              </a:rPr>
              <a:t>, 1998. – Б. 149-155. </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ru-RU" sz="1600" b="1" i="1" dirty="0" smtClean="0">
                <a:solidFill>
                  <a:srgbClr val="FF0000"/>
                </a:solidFill>
                <a:latin typeface="Times New Roman" pitchFamily="18" charset="0"/>
                <a:cs typeface="Times New Roman" pitchFamily="18" charset="0"/>
              </a:rPr>
              <a:t>Этот научный труд видного казахского ученого С. </a:t>
            </a:r>
            <a:r>
              <a:rPr lang="ru-RU" sz="1600" b="1" i="1" dirty="0" err="1" smtClean="0">
                <a:solidFill>
                  <a:srgbClr val="FF0000"/>
                </a:solidFill>
                <a:latin typeface="Times New Roman" pitchFamily="18" charset="0"/>
                <a:cs typeface="Times New Roman" pitchFamily="18" charset="0"/>
              </a:rPr>
              <a:t>Асфендиарова</a:t>
            </a:r>
            <a:r>
              <a:rPr lang="ru-RU" sz="1600" b="1" i="1" dirty="0" smtClean="0">
                <a:solidFill>
                  <a:srgbClr val="FF0000"/>
                </a:solidFill>
                <a:latin typeface="Times New Roman" pitchFamily="18" charset="0"/>
                <a:cs typeface="Times New Roman" pitchFamily="18" charset="0"/>
              </a:rPr>
              <a:t> ставшего в 1937 г. жертвой репрессий, не потерял своего актуального значения и в наши дни. </a:t>
            </a:r>
            <a:r>
              <a:rPr lang="ru-RU" sz="1600" b="1" i="1" dirty="0" err="1" smtClean="0">
                <a:solidFill>
                  <a:srgbClr val="FF0000"/>
                </a:solidFill>
                <a:latin typeface="Times New Roman" pitchFamily="18" charset="0"/>
                <a:cs typeface="Times New Roman" pitchFamily="18" charset="0"/>
              </a:rPr>
              <a:t>Асфендиаров</a:t>
            </a:r>
            <a:r>
              <a:rPr lang="ru-RU" sz="1600" b="1" i="1" dirty="0" smtClean="0">
                <a:solidFill>
                  <a:srgbClr val="FF0000"/>
                </a:solidFill>
                <a:latin typeface="Times New Roman" pitchFamily="18" charset="0"/>
                <a:cs typeface="Times New Roman" pitchFamily="18" charset="0"/>
              </a:rPr>
              <a:t> внес значительный вклад в изучение истории казахского народа. Исследовал историю Казахстана, начиная с древнего периода до революционных событий на Востоке, глубоко изучал историю национального восстания 1916 г. в Казахстане.</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Всего: 1 экз, (чз).</a:t>
            </a:r>
            <a:endParaRPr lang="ru-RU" sz="1600" b="1" i="1" dirty="0">
              <a:solidFill>
                <a:srgbClr val="0070C0"/>
              </a:solidFill>
              <a:latin typeface="Times New Roman" pitchFamily="18" charset="0"/>
              <a:cs typeface="Times New Roman" pitchFamily="18" charset="0"/>
            </a:endParaRPr>
          </a:p>
        </p:txBody>
      </p:sp>
      <p:pic>
        <p:nvPicPr>
          <p:cNvPr id="10243" name="Picture 3"/>
          <p:cNvPicPr>
            <a:picLocks noGrp="1" noChangeAspect="1" noChangeArrowheads="1"/>
          </p:cNvPicPr>
          <p:nvPr>
            <p:ph sz="half" idx="1"/>
          </p:nvPr>
        </p:nvPicPr>
        <p:blipFill>
          <a:blip r:embed="rId2"/>
          <a:srcRect/>
          <a:stretch>
            <a:fillRect/>
          </a:stretch>
        </p:blipFill>
        <p:spPr bwMode="auto">
          <a:xfrm>
            <a:off x="571472" y="571480"/>
            <a:ext cx="2661206"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285720" y="214290"/>
            <a:ext cx="8643998" cy="6429420"/>
          </a:xfrm>
        </p:spPr>
        <p:txBody>
          <a:bodyPr>
            <a:normAutofit fontScale="47500" lnSpcReduction="20000"/>
          </a:bodyPr>
          <a:lstStyle/>
          <a:p>
            <a:pPr algn="just">
              <a:buNone/>
            </a:pPr>
            <a:endParaRPr lang="ru-RU" b="1" i="1" dirty="0" smtClean="0">
              <a:latin typeface="Times New Roman" pitchFamily="18" charset="0"/>
              <a:cs typeface="Times New Roman" pitchFamily="18" charset="0"/>
            </a:endParaRPr>
          </a:p>
          <a:p>
            <a:pPr algn="just">
              <a:buNone/>
            </a:pPr>
            <a:r>
              <a:rPr lang="ru-RU" b="1" i="1" dirty="0" smtClean="0">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Ұлтымыздың тарихында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асқан батырлық-ерлік істерімен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асқақ сипатты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тапқырлық даналық, шешендік</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сөздерімен, әділетті билік-кесімдерімен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жарқын із</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қалдырған заңғар тұлғалардың бірі</a:t>
            </a:r>
            <a:r>
              <a:rPr lang="ru-RU" b="1" i="1" dirty="0" smtClean="0">
                <a:solidFill>
                  <a:srgbClr val="0070C0"/>
                </a:solidFill>
                <a:latin typeface="Times New Roman" pitchFamily="18" charset="0"/>
                <a:cs typeface="Times New Roman" pitchFamily="18" charset="0"/>
              </a:rPr>
              <a:t> – Сырым </a:t>
            </a:r>
            <a:r>
              <a:rPr lang="ru-RU" b="1" i="1" dirty="0" err="1" smtClean="0">
                <a:solidFill>
                  <a:srgbClr val="0070C0"/>
                </a:solidFill>
                <a:latin typeface="Times New Roman" pitchFamily="18" charset="0"/>
                <a:cs typeface="Times New Roman" pitchFamily="18" charset="0"/>
              </a:rPr>
              <a:t>Датұлы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Ол</a:t>
            </a:r>
            <a:r>
              <a:rPr lang="ru-RU" b="1" i="1" dirty="0" smtClean="0">
                <a:solidFill>
                  <a:srgbClr val="0070C0"/>
                </a:solidFill>
                <a:latin typeface="Times New Roman" pitchFamily="18" charset="0"/>
                <a:cs typeface="Times New Roman" pitchFamily="18" charset="0"/>
              </a:rPr>
              <a:t> 1712–1802 </a:t>
            </a:r>
            <a:r>
              <a:rPr lang="ru-RU" b="1" i="1" dirty="0" err="1" smtClean="0">
                <a:solidFill>
                  <a:srgbClr val="0070C0"/>
                </a:solidFill>
                <a:latin typeface="Times New Roman" pitchFamily="18" charset="0"/>
                <a:cs typeface="Times New Roman" pitchFamily="18" charset="0"/>
              </a:rPr>
              <a:t>жылдары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қазіргі Батыс</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Қазақстан облысы</a:t>
            </a:r>
            <a:r>
              <a:rPr lang="ru-RU" b="1" i="1" dirty="0" smtClean="0">
                <a:solidFill>
                  <a:srgbClr val="0070C0"/>
                </a:solidFill>
                <a:latin typeface="Times New Roman" pitchFamily="18" charset="0"/>
                <a:cs typeface="Times New Roman" pitchFamily="18" charset="0"/>
              </a:rPr>
              <a:t> Сырым </a:t>
            </a:r>
            <a:r>
              <a:rPr lang="ru-RU" b="1" i="1" dirty="0" err="1" smtClean="0">
                <a:solidFill>
                  <a:srgbClr val="0070C0"/>
                </a:solidFill>
                <a:latin typeface="Times New Roman" pitchFamily="18" charset="0"/>
                <a:cs typeface="Times New Roman" pitchFamily="18" charset="0"/>
              </a:rPr>
              <a:t>ауданы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Сарыой</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ауылында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дүниеге келген</a:t>
            </a:r>
            <a:r>
              <a:rPr lang="ru-RU" b="1" i="1" dirty="0" smtClean="0">
                <a:solidFill>
                  <a:srgbClr val="0070C0"/>
                </a:solidFill>
                <a:latin typeface="Times New Roman" pitchFamily="18" charset="0"/>
                <a:cs typeface="Times New Roman" pitchFamily="18" charset="0"/>
              </a:rPr>
              <a:t>.</a:t>
            </a:r>
          </a:p>
          <a:p>
            <a:pPr algn="just">
              <a:buNone/>
            </a:pPr>
            <a:r>
              <a:rPr lang="ru-RU" b="1" i="1" dirty="0" smtClean="0">
                <a:solidFill>
                  <a:srgbClr val="0070C0"/>
                </a:solidFill>
                <a:latin typeface="Times New Roman" pitchFamily="18" charset="0"/>
                <a:cs typeface="Times New Roman" pitchFamily="18" charset="0"/>
              </a:rPr>
              <a:t>               Сырым </a:t>
            </a:r>
            <a:r>
              <a:rPr lang="ru-RU" b="1" i="1" dirty="0" err="1" smtClean="0">
                <a:solidFill>
                  <a:srgbClr val="0070C0"/>
                </a:solidFill>
                <a:latin typeface="Times New Roman" pitchFamily="18" charset="0"/>
                <a:cs typeface="Times New Roman" pitchFamily="18" charset="0"/>
              </a:rPr>
              <a:t>елдің биі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атақты шешені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Оның аты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әділ билігімен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шығады.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Ол</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жер</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турасында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адам</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құны, туралы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ұрлық, барымта</a:t>
            </a:r>
            <a:r>
              <a:rPr lang="ru-RU" b="1" i="1" dirty="0" smtClean="0">
                <a:solidFill>
                  <a:srgbClr val="0070C0"/>
                </a:solidFill>
                <a:latin typeface="Times New Roman" pitchFamily="18" charset="0"/>
                <a:cs typeface="Times New Roman" pitchFamily="18" charset="0"/>
              </a:rPr>
              <a:t>, мал </a:t>
            </a:r>
            <a:r>
              <a:rPr lang="ru-RU" b="1" i="1" dirty="0" err="1" smtClean="0">
                <a:solidFill>
                  <a:srgbClr val="0070C0"/>
                </a:solidFill>
                <a:latin typeface="Times New Roman" pitchFamily="18" charset="0"/>
                <a:cs typeface="Times New Roman" pitchFamily="18" charset="0"/>
              </a:rPr>
              <a:t>құны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неке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бұзу</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куәлік</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жесір</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дауы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хақындағы алуан-алуан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дауларға </a:t>
            </a:r>
            <a:r>
              <a:rPr lang="ru-RU" b="1" i="1" dirty="0" smtClean="0">
                <a:solidFill>
                  <a:srgbClr val="0070C0"/>
                </a:solidFill>
                <a:latin typeface="Times New Roman" pitchFamily="18" charset="0"/>
                <a:cs typeface="Times New Roman" pitchFamily="18" charset="0"/>
              </a:rPr>
              <a:t>тура, </a:t>
            </a:r>
            <a:r>
              <a:rPr lang="ru-RU" b="1" i="1" dirty="0" err="1" smtClean="0">
                <a:solidFill>
                  <a:srgbClr val="0070C0"/>
                </a:solidFill>
                <a:latin typeface="Times New Roman" pitchFamily="18" charset="0"/>
                <a:cs typeface="Times New Roman" pitchFamily="18" charset="0"/>
              </a:rPr>
              <a:t>әділ билік</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айтып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елдің ақыл-аузы, арқан-қазығы, бүтінші- бітімшісі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болған.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Өзі айтқандай, </a:t>
            </a:r>
            <a:r>
              <a:rPr lang="ru-RU" b="1" i="1" dirty="0" smtClean="0">
                <a:solidFill>
                  <a:srgbClr val="0070C0"/>
                </a:solidFill>
                <a:latin typeface="Times New Roman" pitchFamily="18" charset="0"/>
                <a:cs typeface="Times New Roman" pitchFamily="18" charset="0"/>
              </a:rPr>
              <a:t>«</a:t>
            </a:r>
            <a:r>
              <a:rPr lang="ru-RU" b="1" i="1" dirty="0" err="1" smtClean="0">
                <a:solidFill>
                  <a:srgbClr val="0070C0"/>
                </a:solidFill>
                <a:latin typeface="Times New Roman" pitchFamily="18" charset="0"/>
                <a:cs typeface="Times New Roman" pitchFamily="18" charset="0"/>
              </a:rPr>
              <a:t>таудан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биік</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көңілмен, теңізден терең ғылыммен» шым-шытырық, дау-шарды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егжейлі-тегжейлі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саралап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жіктеп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сөйлеген.</a:t>
            </a:r>
            <a:r>
              <a:rPr lang="ru-RU" b="1" i="1" dirty="0" smtClean="0">
                <a:solidFill>
                  <a:srgbClr val="0070C0"/>
                </a:solidFill>
                <a:latin typeface="Times New Roman" pitchFamily="18" charset="0"/>
                <a:cs typeface="Times New Roman" pitchFamily="18" charset="0"/>
              </a:rPr>
              <a:t> Хан </a:t>
            </a:r>
            <a:r>
              <a:rPr lang="ru-RU" b="1" i="1" dirty="0" err="1" smtClean="0">
                <a:solidFill>
                  <a:srgbClr val="0070C0"/>
                </a:solidFill>
                <a:latin typeface="Times New Roman" pitchFamily="18" charset="0"/>
                <a:cs typeface="Times New Roman" pitchFamily="18" charset="0"/>
              </a:rPr>
              <a:t>ордасында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ол</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беделді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деген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билердің бірі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болып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әрі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халықтың арасында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беделді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сенімді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тұлға болған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Осындай</a:t>
            </a:r>
            <a:r>
              <a:rPr lang="ru-RU" b="1" i="1" dirty="0" smtClean="0">
                <a:solidFill>
                  <a:srgbClr val="0070C0"/>
                </a:solidFill>
                <a:latin typeface="Times New Roman" pitchFamily="18" charset="0"/>
                <a:cs typeface="Times New Roman" pitchFamily="18" charset="0"/>
              </a:rPr>
              <a:t> хан </a:t>
            </a:r>
            <a:r>
              <a:rPr lang="ru-RU" b="1" i="1" dirty="0" err="1" smtClean="0">
                <a:solidFill>
                  <a:srgbClr val="0070C0"/>
                </a:solidFill>
                <a:latin typeface="Times New Roman" pitchFamily="18" charset="0"/>
                <a:cs typeface="Times New Roman" pitchFamily="18" charset="0"/>
              </a:rPr>
              <a:t>ордасындағы беделіне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дәрежесіне қарамай </a:t>
            </a:r>
            <a:r>
              <a:rPr lang="ru-RU" b="1" i="1" dirty="0" smtClean="0">
                <a:solidFill>
                  <a:srgbClr val="0070C0"/>
                </a:solidFill>
                <a:latin typeface="Times New Roman" pitchFamily="18" charset="0"/>
                <a:cs typeface="Times New Roman" pitchFamily="18" charset="0"/>
              </a:rPr>
              <a:t>1783 </a:t>
            </a:r>
            <a:r>
              <a:rPr lang="ru-RU" b="1" i="1" dirty="0" err="1" smtClean="0">
                <a:solidFill>
                  <a:srgbClr val="0070C0"/>
                </a:solidFill>
                <a:latin typeface="Times New Roman" pitchFamily="18" charset="0"/>
                <a:cs typeface="Times New Roman" pitchFamily="18" charset="0"/>
              </a:rPr>
              <a:t>жылдан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бастап</a:t>
            </a:r>
            <a:r>
              <a:rPr lang="ru-RU" b="1" i="1" dirty="0" smtClean="0">
                <a:solidFill>
                  <a:srgbClr val="0070C0"/>
                </a:solidFill>
                <a:latin typeface="Times New Roman" pitchFamily="18" charset="0"/>
                <a:cs typeface="Times New Roman" pitchFamily="18" charset="0"/>
              </a:rPr>
              <a:t> Сырым батыр хан </a:t>
            </a:r>
            <a:r>
              <a:rPr lang="ru-RU" b="1" i="1" dirty="0" err="1" smtClean="0">
                <a:solidFill>
                  <a:srgbClr val="0070C0"/>
                </a:solidFill>
                <a:latin typeface="Times New Roman" pitchFamily="18" charset="0"/>
                <a:cs typeface="Times New Roman" pitchFamily="18" charset="0"/>
              </a:rPr>
              <a:t>ордасына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патша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үкіметіне қарсы шықты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Ханның, патшаның саясатына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қарсы халық оның соңынан ереді</a:t>
            </a:r>
            <a:r>
              <a:rPr lang="ru-RU" b="1" i="1" dirty="0" smtClean="0">
                <a:solidFill>
                  <a:srgbClr val="0070C0"/>
                </a:solidFill>
                <a:latin typeface="Times New Roman" pitchFamily="18" charset="0"/>
                <a:cs typeface="Times New Roman" pitchFamily="18" charset="0"/>
              </a:rPr>
              <a:t>.</a:t>
            </a:r>
          </a:p>
          <a:p>
            <a:pPr algn="just">
              <a:buNone/>
            </a:pPr>
            <a:r>
              <a:rPr lang="ru-RU" b="1" i="1" dirty="0" smtClean="0">
                <a:solidFill>
                  <a:srgbClr val="0070C0"/>
                </a:solidFill>
                <a:latin typeface="Times New Roman" pitchFamily="18" charset="0"/>
                <a:cs typeface="Times New Roman" pitchFamily="18" charset="0"/>
              </a:rPr>
              <a:t>                 Сырым </a:t>
            </a:r>
            <a:r>
              <a:rPr lang="ru-RU" b="1" i="1" dirty="0" err="1" smtClean="0">
                <a:solidFill>
                  <a:srgbClr val="0070C0"/>
                </a:solidFill>
                <a:latin typeface="Times New Roman" pitchFamily="18" charset="0"/>
                <a:cs typeface="Times New Roman" pitchFamily="18" charset="0"/>
              </a:rPr>
              <a:t>бастаған халық көтерілісі қимылға кіріседі</a:t>
            </a:r>
            <a:r>
              <a:rPr lang="ru-RU" b="1" i="1" dirty="0" smtClean="0">
                <a:solidFill>
                  <a:srgbClr val="0070C0"/>
                </a:solidFill>
                <a:latin typeface="Times New Roman" pitchFamily="18" charset="0"/>
                <a:cs typeface="Times New Roman" pitchFamily="18" charset="0"/>
              </a:rPr>
              <a:t>. 1783-1797 </a:t>
            </a:r>
            <a:r>
              <a:rPr lang="ru-RU" b="1" i="1" dirty="0" err="1" smtClean="0">
                <a:solidFill>
                  <a:srgbClr val="0070C0"/>
                </a:solidFill>
                <a:latin typeface="Times New Roman" pitchFamily="18" charset="0"/>
                <a:cs typeface="Times New Roman" pitchFamily="18" charset="0"/>
              </a:rPr>
              <a:t>жылдар</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арасында</a:t>
            </a:r>
            <a:r>
              <a:rPr lang="ru-RU" b="1" i="1" dirty="0" smtClean="0">
                <a:solidFill>
                  <a:srgbClr val="0070C0"/>
                </a:solidFill>
                <a:latin typeface="Times New Roman" pitchFamily="18" charset="0"/>
                <a:cs typeface="Times New Roman" pitchFamily="18" charset="0"/>
              </a:rPr>
              <a:t> Сырым </a:t>
            </a:r>
            <a:r>
              <a:rPr lang="ru-RU" b="1" i="1" dirty="0" err="1" smtClean="0">
                <a:solidFill>
                  <a:srgbClr val="0070C0"/>
                </a:solidFill>
                <a:latin typeface="Times New Roman" pitchFamily="18" charset="0"/>
                <a:cs typeface="Times New Roman" pitchFamily="18" charset="0"/>
              </a:rPr>
              <a:t>бастаған көтерілісшілер бірнеше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рет</a:t>
            </a:r>
            <a:r>
              <a:rPr lang="ru-RU" b="1" i="1" dirty="0" smtClean="0">
                <a:solidFill>
                  <a:srgbClr val="0070C0"/>
                </a:solidFill>
                <a:latin typeface="Times New Roman" pitchFamily="18" charset="0"/>
                <a:cs typeface="Times New Roman" pitchFamily="18" charset="0"/>
              </a:rPr>
              <a:t> хан </a:t>
            </a:r>
            <a:r>
              <a:rPr lang="ru-RU" b="1" i="1" dirty="0" err="1" smtClean="0">
                <a:solidFill>
                  <a:srgbClr val="0070C0"/>
                </a:solidFill>
                <a:latin typeface="Times New Roman" pitchFamily="18" charset="0"/>
                <a:cs typeface="Times New Roman" pitchFamily="18" charset="0"/>
              </a:rPr>
              <a:t>ордасына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патша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үкіметінің крепостарына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шабуыл</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жасап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соғысады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Халқының </a:t>
            </a:r>
            <a:r>
              <a:rPr lang="ru-RU" b="1" i="1" dirty="0" smtClean="0">
                <a:solidFill>
                  <a:srgbClr val="0070C0"/>
                </a:solidFill>
                <a:latin typeface="Times New Roman" pitchFamily="18" charset="0"/>
                <a:cs typeface="Times New Roman" pitchFamily="18" charset="0"/>
              </a:rPr>
              <a:t>батыры </a:t>
            </a:r>
            <a:r>
              <a:rPr lang="ru-RU" b="1" i="1" dirty="0" err="1" smtClean="0">
                <a:solidFill>
                  <a:srgbClr val="0070C0"/>
                </a:solidFill>
                <a:latin typeface="Times New Roman" pitchFamily="18" charset="0"/>
                <a:cs typeface="Times New Roman" pitchFamily="18" charset="0"/>
              </a:rPr>
              <a:t>атанған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қорқынышты білмейтін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көсем Сырымның бастауымен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қазақ халқы жауларымен</a:t>
            </a:r>
            <a:r>
              <a:rPr lang="ru-RU" b="1" i="1" dirty="0" smtClean="0">
                <a:solidFill>
                  <a:srgbClr val="0070C0"/>
                </a:solidFill>
                <a:latin typeface="Times New Roman" pitchFamily="18" charset="0"/>
                <a:cs typeface="Times New Roman" pitchFamily="18" charset="0"/>
              </a:rPr>
              <a:t> он </a:t>
            </a:r>
            <a:r>
              <a:rPr lang="ru-RU" b="1" i="1" dirty="0" err="1" smtClean="0">
                <a:solidFill>
                  <a:srgbClr val="0070C0"/>
                </a:solidFill>
                <a:latin typeface="Times New Roman" pitchFamily="18" charset="0"/>
                <a:cs typeface="Times New Roman" pitchFamily="18" charset="0"/>
              </a:rPr>
              <a:t>төрт жыл</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бойы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алысты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Себебі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сол</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уақыт  қазақ елінің шұрайлы, нулы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сулы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жерінен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құтты жайлы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қоныс мекенінен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айрылып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зар</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жылаған шағы еді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Патша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үкіметі жазалаушы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отрядттарын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яғни </a:t>
            </a:r>
            <a:r>
              <a:rPr lang="ru-RU" b="1" i="1" dirty="0" smtClean="0">
                <a:solidFill>
                  <a:srgbClr val="0070C0"/>
                </a:solidFill>
                <a:latin typeface="Times New Roman" pitchFamily="18" charset="0"/>
                <a:cs typeface="Times New Roman" pitchFamily="18" charset="0"/>
              </a:rPr>
              <a:t>казак </a:t>
            </a:r>
            <a:r>
              <a:rPr lang="ru-RU" b="1" i="1" dirty="0" err="1" smtClean="0">
                <a:solidFill>
                  <a:srgbClr val="0070C0"/>
                </a:solidFill>
                <a:latin typeface="Times New Roman" pitchFamily="18" charset="0"/>
                <a:cs typeface="Times New Roman" pitchFamily="18" charset="0"/>
              </a:rPr>
              <a:t>орыстарды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қазақ ауылдарына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жұмсап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құт берекесін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кетіріп</a:t>
            </a:r>
            <a:r>
              <a:rPr lang="ru-RU" b="1" i="1" dirty="0" smtClean="0">
                <a:solidFill>
                  <a:srgbClr val="0070C0"/>
                </a:solidFill>
                <a:latin typeface="Times New Roman" pitchFamily="18" charset="0"/>
                <a:cs typeface="Times New Roman" pitchFamily="18" charset="0"/>
              </a:rPr>
              <a:t>, талан </a:t>
            </a:r>
            <a:r>
              <a:rPr lang="ru-RU" b="1" i="1" dirty="0" err="1" smtClean="0">
                <a:solidFill>
                  <a:srgbClr val="0070C0"/>
                </a:solidFill>
                <a:latin typeface="Times New Roman" pitchFamily="18" charset="0"/>
                <a:cs typeface="Times New Roman" pitchFamily="18" charset="0"/>
              </a:rPr>
              <a:t>таражға салады</a:t>
            </a:r>
            <a:r>
              <a:rPr lang="ru-RU" b="1" i="1" dirty="0" smtClean="0">
                <a:solidFill>
                  <a:srgbClr val="0070C0"/>
                </a:solidFill>
                <a:latin typeface="Times New Roman" pitchFamily="18" charset="0"/>
                <a:cs typeface="Times New Roman" pitchFamily="18" charset="0"/>
              </a:rPr>
              <a:t>. Сонда Сырым батыр </a:t>
            </a:r>
            <a:r>
              <a:rPr lang="ru-RU" b="1" i="1" dirty="0" err="1" smtClean="0">
                <a:solidFill>
                  <a:srgbClr val="0070C0"/>
                </a:solidFill>
                <a:latin typeface="Times New Roman" pitchFamily="18" charset="0"/>
                <a:cs typeface="Times New Roman" pitchFamily="18" charset="0"/>
              </a:rPr>
              <a:t>адамның сүйегі сарқырарлық сөз сөйлеп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елі</a:t>
            </a:r>
            <a:r>
              <a:rPr lang="ru-RU" b="1" i="1" dirty="0" smtClean="0">
                <a:solidFill>
                  <a:srgbClr val="0070C0"/>
                </a:solidFill>
                <a:latin typeface="Times New Roman" pitchFamily="18" charset="0"/>
                <a:cs typeface="Times New Roman" pitchFamily="18" charset="0"/>
              </a:rPr>
              <a:t> мен </a:t>
            </a:r>
            <a:r>
              <a:rPr lang="ru-RU" b="1" i="1" dirty="0" err="1" smtClean="0">
                <a:solidFill>
                  <a:srgbClr val="0070C0"/>
                </a:solidFill>
                <a:latin typeface="Times New Roman" pitchFamily="18" charset="0"/>
                <a:cs typeface="Times New Roman" pitchFamily="18" charset="0"/>
              </a:rPr>
              <a:t>жерін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қорғауға жұртын шақырды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Бұл </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халқымыздың тарихындағы ұлттық езгіге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отаршылдыққа қарсы бағытталған ең алғашқы ұлт-азаттық көтеріліс.</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Ол</a:t>
            </a:r>
            <a:r>
              <a:rPr lang="ru-RU" b="1" i="1" dirty="0" smtClean="0">
                <a:solidFill>
                  <a:srgbClr val="0070C0"/>
                </a:solidFill>
                <a:latin typeface="Times New Roman" pitchFamily="18" charset="0"/>
                <a:cs typeface="Times New Roman" pitchFamily="18" charset="0"/>
              </a:rPr>
              <a:t> – </a:t>
            </a:r>
            <a:r>
              <a:rPr lang="ru-RU" b="1" i="1" dirty="0" err="1" smtClean="0">
                <a:solidFill>
                  <a:srgbClr val="0070C0"/>
                </a:solidFill>
                <a:latin typeface="Times New Roman" pitchFamily="18" charset="0"/>
                <a:cs typeface="Times New Roman" pitchFamily="18" charset="0"/>
              </a:rPr>
              <a:t>халқын қан сасытып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қырғызбай,елінің еңсесін түсіргізбей, жұртының ар-намысы</a:t>
            </a:r>
            <a:r>
              <a:rPr lang="ru-RU" b="1" i="1" dirty="0" smtClean="0">
                <a:solidFill>
                  <a:srgbClr val="0070C0"/>
                </a:solidFill>
                <a:latin typeface="Times New Roman" pitchFamily="18" charset="0"/>
                <a:cs typeface="Times New Roman" pitchFamily="18" charset="0"/>
              </a:rPr>
              <a:t> мен </a:t>
            </a:r>
            <a:r>
              <a:rPr lang="ru-RU" b="1" i="1" dirty="0" err="1" smtClean="0">
                <a:solidFill>
                  <a:srgbClr val="0070C0"/>
                </a:solidFill>
                <a:latin typeface="Times New Roman" pitchFamily="18" charset="0"/>
                <a:cs typeface="Times New Roman" pitchFamily="18" charset="0"/>
              </a:rPr>
              <a:t>рухын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жасытпай</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күресті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Қаншама сұңғыла болса</a:t>
            </a:r>
            <a:r>
              <a:rPr lang="ru-RU" b="1" i="1" dirty="0" smtClean="0">
                <a:solidFill>
                  <a:srgbClr val="0070C0"/>
                </a:solidFill>
                <a:latin typeface="Times New Roman" pitchFamily="18" charset="0"/>
                <a:cs typeface="Times New Roman" pitchFamily="18" charset="0"/>
              </a:rPr>
              <a:t> да Сырым </a:t>
            </a:r>
            <a:r>
              <a:rPr lang="ru-RU" b="1" i="1" dirty="0" err="1" smtClean="0">
                <a:solidFill>
                  <a:srgbClr val="0070C0"/>
                </a:solidFill>
                <a:latin typeface="Times New Roman" pitchFamily="18" charset="0"/>
                <a:cs typeface="Times New Roman" pitchFamily="18" charset="0"/>
              </a:rPr>
              <a:t>отаршылдық жүйені жеңе алмады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Бірақ,озбыр отаршылдардың </a:t>
            </a:r>
            <a:r>
              <a:rPr lang="ru-RU" b="1" i="1" dirty="0" smtClean="0">
                <a:solidFill>
                  <a:srgbClr val="0070C0"/>
                </a:solidFill>
                <a:latin typeface="Times New Roman" pitchFamily="18" charset="0"/>
                <a:cs typeface="Times New Roman" pitchFamily="18" charset="0"/>
              </a:rPr>
              <a:t>ел </a:t>
            </a:r>
            <a:r>
              <a:rPr lang="ru-RU" b="1" i="1" dirty="0" err="1" smtClean="0">
                <a:solidFill>
                  <a:srgbClr val="0070C0"/>
                </a:solidFill>
                <a:latin typeface="Times New Roman" pitchFamily="18" charset="0"/>
                <a:cs typeface="Times New Roman" pitchFamily="18" charset="0"/>
              </a:rPr>
              <a:t>намысын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таптамақ болған </a:t>
            </a:r>
            <a:r>
              <a:rPr lang="ru-RU" b="1" i="1" dirty="0" smtClean="0">
                <a:solidFill>
                  <a:srgbClr val="0070C0"/>
                </a:solidFill>
                <a:latin typeface="Times New Roman" pitchFamily="18" charset="0"/>
                <a:cs typeface="Times New Roman" pitchFamily="18" charset="0"/>
              </a:rPr>
              <a:t>лас </a:t>
            </a:r>
            <a:r>
              <a:rPr lang="ru-RU" b="1" i="1" dirty="0" err="1" smtClean="0">
                <a:solidFill>
                  <a:srgbClr val="0070C0"/>
                </a:solidFill>
                <a:latin typeface="Times New Roman" pitchFamily="18" charset="0"/>
                <a:cs typeface="Times New Roman" pitchFamily="18" charset="0"/>
              </a:rPr>
              <a:t>аяғын уақытша болса</a:t>
            </a:r>
            <a:r>
              <a:rPr lang="ru-RU" b="1" i="1" dirty="0" smtClean="0">
                <a:solidFill>
                  <a:srgbClr val="0070C0"/>
                </a:solidFill>
                <a:latin typeface="Times New Roman" pitchFamily="18" charset="0"/>
                <a:cs typeface="Times New Roman" pitchFamily="18" charset="0"/>
              </a:rPr>
              <a:t> да </a:t>
            </a:r>
            <a:r>
              <a:rPr lang="ru-RU" b="1" i="1" dirty="0" err="1" smtClean="0">
                <a:solidFill>
                  <a:srgbClr val="0070C0"/>
                </a:solidFill>
                <a:latin typeface="Times New Roman" pitchFamily="18" charset="0"/>
                <a:cs typeface="Times New Roman" pitchFamily="18" charset="0"/>
              </a:rPr>
              <a:t>тартқызды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Көтерілісшілердің қолында қару-жарақ, зеңбірек болмағанымен, </a:t>
            </a:r>
            <a:r>
              <a:rPr lang="ru-RU" b="1" i="1" dirty="0" smtClean="0">
                <a:solidFill>
                  <a:srgbClr val="0070C0"/>
                </a:solidFill>
                <a:latin typeface="Times New Roman" pitchFamily="18" charset="0"/>
                <a:cs typeface="Times New Roman" pitchFamily="18" charset="0"/>
              </a:rPr>
              <a:t>Сырым </a:t>
            </a:r>
            <a:r>
              <a:rPr lang="ru-RU" b="1" i="1" dirty="0" err="1" smtClean="0">
                <a:solidFill>
                  <a:srgbClr val="0070C0"/>
                </a:solidFill>
                <a:latin typeface="Times New Roman" pitchFamily="18" charset="0"/>
                <a:cs typeface="Times New Roman" pitchFamily="18" charset="0"/>
              </a:rPr>
              <a:t>жасақтары шебер</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соғыса білді</a:t>
            </a:r>
            <a:r>
              <a:rPr lang="ru-RU" b="1" i="1" dirty="0" smtClean="0">
                <a:solidFill>
                  <a:srgbClr val="0070C0"/>
                </a:solidFill>
                <a:latin typeface="Times New Roman" pitchFamily="18" charset="0"/>
                <a:cs typeface="Times New Roman" pitchFamily="18" charset="0"/>
              </a:rPr>
              <a:t>.</a:t>
            </a:r>
          </a:p>
          <a:p>
            <a:pPr algn="just">
              <a:buNone/>
            </a:pPr>
            <a:r>
              <a:rPr lang="ru-RU" b="1" i="1" dirty="0" smtClean="0">
                <a:solidFill>
                  <a:srgbClr val="0070C0"/>
                </a:solidFill>
                <a:latin typeface="Times New Roman" pitchFamily="18" charset="0"/>
                <a:cs typeface="Times New Roman" pitchFamily="18" charset="0"/>
              </a:rPr>
              <a:t>                  Сырым </a:t>
            </a:r>
            <a:r>
              <a:rPr lang="ru-RU" b="1" i="1" dirty="0" err="1" smtClean="0">
                <a:solidFill>
                  <a:srgbClr val="0070C0"/>
                </a:solidFill>
                <a:latin typeface="Times New Roman" pitchFamily="18" charset="0"/>
                <a:cs typeface="Times New Roman" pitchFamily="18" charset="0"/>
              </a:rPr>
              <a:t>өмірінің соңғы кезеңдері патша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үкіметі бұйрығымен қудалаудан өтті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Оның өмірі патша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жансыздарының ұйымдастыруымен </a:t>
            </a:r>
            <a:r>
              <a:rPr lang="ru-RU" b="1" i="1" dirty="0" smtClean="0">
                <a:solidFill>
                  <a:srgbClr val="0070C0"/>
                </a:solidFill>
                <a:latin typeface="Times New Roman" pitchFamily="18" charset="0"/>
                <a:cs typeface="Times New Roman" pitchFamily="18" charset="0"/>
              </a:rPr>
              <a:t>1802 </a:t>
            </a:r>
            <a:r>
              <a:rPr lang="ru-RU" b="1" i="1" dirty="0" err="1" smtClean="0">
                <a:solidFill>
                  <a:srgbClr val="0070C0"/>
                </a:solidFill>
                <a:latin typeface="Times New Roman" pitchFamily="18" charset="0"/>
                <a:cs typeface="Times New Roman" pitchFamily="18" charset="0"/>
              </a:rPr>
              <a:t>жылы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қиылды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Бұл оқиға Орынбор</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мұрағаты дерегі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бойынша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Үргеніш қаласында болған.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Езгі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көрген елімнің еңсесін қайтсем көтерем деп,орыс</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отаршылдығына қарсы </a:t>
            </a:r>
            <a:r>
              <a:rPr lang="ru-RU" b="1" i="1" dirty="0" smtClean="0">
                <a:solidFill>
                  <a:srgbClr val="0070C0"/>
                </a:solidFill>
                <a:latin typeface="Times New Roman" pitchFamily="18" charset="0"/>
                <a:cs typeface="Times New Roman" pitchFamily="18" charset="0"/>
              </a:rPr>
              <a:t>бас </a:t>
            </a:r>
            <a:r>
              <a:rPr lang="ru-RU" b="1" i="1" dirty="0" err="1" smtClean="0">
                <a:solidFill>
                  <a:srgbClr val="0070C0"/>
                </a:solidFill>
                <a:latin typeface="Times New Roman" pitchFamily="18" charset="0"/>
                <a:cs typeface="Times New Roman" pitchFamily="18" charset="0"/>
              </a:rPr>
              <a:t>көтерген</a:t>
            </a:r>
            <a:r>
              <a:rPr lang="ru-RU" b="1" i="1" dirty="0" smtClean="0">
                <a:solidFill>
                  <a:srgbClr val="0070C0"/>
                </a:solidFill>
                <a:latin typeface="Times New Roman" pitchFamily="18" charset="0"/>
                <a:cs typeface="Times New Roman" pitchFamily="18" charset="0"/>
              </a:rPr>
              <a:t>,</a:t>
            </a:r>
            <a:r>
              <a:rPr lang="ru-RU" b="1" i="1" dirty="0" err="1" smtClean="0">
                <a:solidFill>
                  <a:srgbClr val="0070C0"/>
                </a:solidFill>
                <a:latin typeface="Times New Roman" pitchFamily="18" charset="0"/>
                <a:cs typeface="Times New Roman" pitchFamily="18" charset="0"/>
              </a:rPr>
              <a:t>өмірін аттың жалы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атанның қомында өткізген </a:t>
            </a:r>
            <a:r>
              <a:rPr lang="ru-RU" b="1" i="1" dirty="0" smtClean="0">
                <a:solidFill>
                  <a:srgbClr val="0070C0"/>
                </a:solidFill>
                <a:latin typeface="Times New Roman" pitchFamily="18" charset="0"/>
                <a:cs typeface="Times New Roman" pitchFamily="18" charset="0"/>
              </a:rPr>
              <a:t>Сырым </a:t>
            </a:r>
            <a:r>
              <a:rPr lang="ru-RU" b="1" i="1" dirty="0" err="1" smtClean="0">
                <a:solidFill>
                  <a:srgbClr val="0070C0"/>
                </a:solidFill>
                <a:latin typeface="Times New Roman" pitchFamily="18" charset="0"/>
                <a:cs typeface="Times New Roman" pitchFamily="18" charset="0"/>
              </a:rPr>
              <a:t>Датұлының өмірі </a:t>
            </a:r>
            <a:r>
              <a:rPr lang="ru-RU" b="1" i="1" dirty="0" smtClean="0">
                <a:solidFill>
                  <a:srgbClr val="0070C0"/>
                </a:solidFill>
                <a:latin typeface="Times New Roman" pitchFamily="18" charset="0"/>
                <a:cs typeface="Times New Roman" pitchFamily="18" charset="0"/>
              </a:rPr>
              <a:t>мен </a:t>
            </a:r>
            <a:r>
              <a:rPr lang="ru-RU" b="1" i="1" dirty="0" err="1" smtClean="0">
                <a:solidFill>
                  <a:srgbClr val="0070C0"/>
                </a:solidFill>
                <a:latin typeface="Times New Roman" pitchFamily="18" charset="0"/>
                <a:cs typeface="Times New Roman" pitchFamily="18" charset="0"/>
              </a:rPr>
              <a:t>қоғамдық қызметі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тарихтан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алатын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орны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жайлы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Тұлға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жобасы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арқылы жарық көрген </a:t>
            </a:r>
            <a:r>
              <a:rPr lang="ru-RU" b="1" i="1" dirty="0" smtClean="0">
                <a:solidFill>
                  <a:srgbClr val="0070C0"/>
                </a:solidFill>
                <a:latin typeface="Times New Roman" pitchFamily="18" charset="0"/>
                <a:cs typeface="Times New Roman" pitchFamily="18" charset="0"/>
              </a:rPr>
              <a:t>«Сырым </a:t>
            </a:r>
            <a:r>
              <a:rPr lang="ru-RU" b="1" i="1" dirty="0" err="1" smtClean="0">
                <a:solidFill>
                  <a:srgbClr val="0070C0"/>
                </a:solidFill>
                <a:latin typeface="Times New Roman" pitchFamily="18" charset="0"/>
                <a:cs typeface="Times New Roman" pitchFamily="18" charset="0"/>
              </a:rPr>
              <a:t>Датұлы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жинағынан оқи аласыздар</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Тарихшы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тарих</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ғылымдарының докторы</a:t>
            </a:r>
            <a:r>
              <a:rPr lang="ru-RU" b="1" i="1" dirty="0" smtClean="0">
                <a:solidFill>
                  <a:srgbClr val="0070C0"/>
                </a:solidFill>
                <a:latin typeface="Times New Roman" pitchFamily="18" charset="0"/>
                <a:cs typeface="Times New Roman" pitchFamily="18" charset="0"/>
              </a:rPr>
              <a:t>, профессор </a:t>
            </a:r>
            <a:r>
              <a:rPr lang="ru-RU" b="1" i="1" dirty="0" err="1" smtClean="0">
                <a:solidFill>
                  <a:srgbClr val="0070C0"/>
                </a:solidFill>
                <a:latin typeface="Times New Roman" pitchFamily="18" charset="0"/>
                <a:cs typeface="Times New Roman" pitchFamily="18" charset="0"/>
              </a:rPr>
              <a:t>М.П.Вяткин</a:t>
            </a:r>
            <a:r>
              <a:rPr lang="ru-RU" b="1" i="1" dirty="0" smtClean="0">
                <a:solidFill>
                  <a:srgbClr val="0070C0"/>
                </a:solidFill>
                <a:latin typeface="Times New Roman" pitchFamily="18" charset="0"/>
                <a:cs typeface="Times New Roman" pitchFamily="18" charset="0"/>
              </a:rPr>
              <a:t> «Батыр Сырым» </a:t>
            </a:r>
            <a:r>
              <a:rPr lang="ru-RU" b="1" i="1" dirty="0" err="1" smtClean="0">
                <a:solidFill>
                  <a:srgbClr val="0070C0"/>
                </a:solidFill>
                <a:latin typeface="Times New Roman" pitchFamily="18" charset="0"/>
                <a:cs typeface="Times New Roman" pitchFamily="18" charset="0"/>
              </a:rPr>
              <a:t>атты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монографиясында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кіші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жүз қазақтарының </a:t>
            </a:r>
            <a:r>
              <a:rPr lang="ru-RU" b="1" i="1" dirty="0" smtClean="0">
                <a:solidFill>
                  <a:srgbClr val="0070C0"/>
                </a:solidFill>
                <a:latin typeface="Times New Roman" pitchFamily="18" charset="0"/>
                <a:cs typeface="Times New Roman" pitchFamily="18" charset="0"/>
              </a:rPr>
              <a:t>С.</a:t>
            </a:r>
            <a:r>
              <a:rPr lang="ru-RU" b="1" i="1" dirty="0" err="1" smtClean="0">
                <a:solidFill>
                  <a:srgbClr val="0070C0"/>
                </a:solidFill>
                <a:latin typeface="Times New Roman" pitchFamily="18" charset="0"/>
                <a:cs typeface="Times New Roman" pitchFamily="18" charset="0"/>
              </a:rPr>
              <a:t>Датұлы басшылық еткен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көтерілістерін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сол</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кездегі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халықтың әлеуметтік экономикалық жағдайына шолу</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жасайды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Көтеріліс кезеңдерін айқын суреттеп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патша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үкіметіне қарсы </a:t>
            </a:r>
            <a:r>
              <a:rPr lang="ru-RU" b="1" i="1" dirty="0" smtClean="0">
                <a:solidFill>
                  <a:srgbClr val="0070C0"/>
                </a:solidFill>
                <a:latin typeface="Times New Roman" pitchFamily="18" charset="0"/>
                <a:cs typeface="Times New Roman" pitchFamily="18" charset="0"/>
              </a:rPr>
              <a:t>бой </a:t>
            </a:r>
            <a:r>
              <a:rPr lang="ru-RU" b="1" i="1" dirty="0" err="1" smtClean="0">
                <a:solidFill>
                  <a:srgbClr val="0070C0"/>
                </a:solidFill>
                <a:latin typeface="Times New Roman" pitchFamily="18" charset="0"/>
                <a:cs typeface="Times New Roman" pitchFamily="18" charset="0"/>
              </a:rPr>
              <a:t>көтерулердің </a:t>
            </a:r>
            <a:r>
              <a:rPr lang="ru-RU" b="1" i="1" dirty="0" smtClean="0">
                <a:solidFill>
                  <a:srgbClr val="0070C0"/>
                </a:solidFill>
                <a:latin typeface="Times New Roman" pitchFamily="18" charset="0"/>
                <a:cs typeface="Times New Roman" pitchFamily="18" charset="0"/>
              </a:rPr>
              <a:t>не </a:t>
            </a:r>
            <a:r>
              <a:rPr lang="ru-RU" b="1" i="1" dirty="0" err="1" smtClean="0">
                <a:solidFill>
                  <a:srgbClr val="0070C0"/>
                </a:solidFill>
                <a:latin typeface="Times New Roman" pitchFamily="18" charset="0"/>
                <a:cs typeface="Times New Roman" pitchFamily="18" charset="0"/>
              </a:rPr>
              <a:t>үшін жеңіліс тапқанын ашып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көрсетеді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Еліміздің егемендігі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жұртымыздың тәуелсіздігі жолындағы арыстанша</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алысып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өткен ерлер</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ішінде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орыстың озбыр</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отаршылдығына қарсы күрестің </a:t>
            </a:r>
            <a:r>
              <a:rPr lang="ru-RU" b="1" i="1" dirty="0" smtClean="0">
                <a:solidFill>
                  <a:srgbClr val="0070C0"/>
                </a:solidFill>
                <a:latin typeface="Times New Roman" pitchFamily="18" charset="0"/>
                <a:cs typeface="Times New Roman" pitchFamily="18" charset="0"/>
              </a:rPr>
              <a:t>ту </a:t>
            </a:r>
            <a:r>
              <a:rPr lang="ru-RU" b="1" i="1" dirty="0" err="1" smtClean="0">
                <a:solidFill>
                  <a:srgbClr val="0070C0"/>
                </a:solidFill>
                <a:latin typeface="Times New Roman" pitchFamily="18" charset="0"/>
                <a:cs typeface="Times New Roman" pitchFamily="18" charset="0"/>
              </a:rPr>
              <a:t>байлар</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жерінде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тұрған </a:t>
            </a:r>
            <a:r>
              <a:rPr lang="ru-RU" b="1" i="1" dirty="0" smtClean="0">
                <a:solidFill>
                  <a:srgbClr val="0070C0"/>
                </a:solidFill>
                <a:latin typeface="Times New Roman" pitchFamily="18" charset="0"/>
                <a:cs typeface="Times New Roman" pitchFamily="18" charset="0"/>
              </a:rPr>
              <a:t>Сырым </a:t>
            </a:r>
            <a:r>
              <a:rPr lang="ru-RU" b="1" i="1" dirty="0" err="1" smtClean="0">
                <a:solidFill>
                  <a:srgbClr val="0070C0"/>
                </a:solidFill>
                <a:latin typeface="Times New Roman" pitchFamily="18" charset="0"/>
                <a:cs typeface="Times New Roman" pitchFamily="18" charset="0"/>
              </a:rPr>
              <a:t>Датұлының есімі</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ерекше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Қазақ халқының қамы үшін күрескен </a:t>
            </a:r>
            <a:r>
              <a:rPr lang="ru-RU" b="1" i="1" dirty="0" smtClean="0">
                <a:solidFill>
                  <a:srgbClr val="0070C0"/>
                </a:solidFill>
                <a:latin typeface="Times New Roman" pitchFamily="18" charset="0"/>
                <a:cs typeface="Times New Roman" pitchFamily="18" charset="0"/>
              </a:rPr>
              <a:t>Сырым </a:t>
            </a:r>
            <a:r>
              <a:rPr lang="ru-RU" b="1" i="1" dirty="0" err="1" smtClean="0">
                <a:solidFill>
                  <a:srgbClr val="0070C0"/>
                </a:solidFill>
                <a:latin typeface="Times New Roman" pitchFamily="18" charset="0"/>
                <a:cs typeface="Times New Roman" pitchFamily="18" charset="0"/>
              </a:rPr>
              <a:t>батырды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халық ешқашан есінен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шығармақ емес</a:t>
            </a:r>
            <a:r>
              <a:rPr lang="ru-RU" b="1" i="1" dirty="0" smtClean="0">
                <a:solidFill>
                  <a:srgbClr val="0070C0"/>
                </a:solidFill>
                <a:latin typeface="Times New Roman" pitchFamily="18" charset="0"/>
                <a:cs typeface="Times New Roman" pitchFamily="18" charset="0"/>
              </a:rPr>
              <a:t>.</a:t>
            </a:r>
            <a:endParaRPr lang="ru-RU" b="1" i="1" dirty="0">
              <a:solidFill>
                <a:srgbClr val="0070C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857620" y="428604"/>
            <a:ext cx="4829180" cy="5697559"/>
          </a:xfrm>
        </p:spPr>
        <p:txBody>
          <a:bodyPr>
            <a:normAutofit/>
          </a:bodyPr>
          <a:lstStyle/>
          <a:p>
            <a:pPr algn="just">
              <a:buNone/>
            </a:pPr>
            <a:r>
              <a:rPr lang="ru-RU" sz="1600" b="1" i="1" dirty="0" smtClean="0">
                <a:solidFill>
                  <a:srgbClr val="0070C0"/>
                </a:solidFill>
                <a:latin typeface="Times New Roman" pitchFamily="18" charset="0"/>
                <a:cs typeface="Times New Roman" pitchFamily="18" charset="0"/>
              </a:rPr>
              <a:t>                </a:t>
            </a:r>
          </a:p>
          <a:p>
            <a:pPr algn="just">
              <a:buNone/>
            </a:pPr>
            <a:endParaRPr lang="ru-RU" sz="1600" b="1" i="1" dirty="0" smtClean="0">
              <a:solidFill>
                <a:srgbClr val="0070C0"/>
              </a:solidFill>
              <a:latin typeface="Times New Roman" pitchFamily="18" charset="0"/>
              <a:cs typeface="Times New Roman" pitchFamily="18" charset="0"/>
            </a:endParaRPr>
          </a:p>
          <a:p>
            <a:pPr algn="just">
              <a:buNone/>
            </a:pPr>
            <a:r>
              <a:rPr lang="ru-RU" sz="1600" b="1" i="1" dirty="0" smtClean="0">
                <a:solidFill>
                  <a:srgbClr val="0070C0"/>
                </a:solidFill>
                <a:latin typeface="Times New Roman" pitchFamily="18" charset="0"/>
                <a:cs typeface="Times New Roman" pitchFamily="18" charset="0"/>
              </a:rPr>
              <a:t>              Дат</a:t>
            </a:r>
            <a:r>
              <a:rPr lang="kk-KZ" sz="1600" b="1" i="1" dirty="0" smtClean="0">
                <a:solidFill>
                  <a:srgbClr val="0070C0"/>
                </a:solidFill>
                <a:latin typeface="Times New Roman" pitchFamily="18" charset="0"/>
                <a:cs typeface="Times New Roman" pitchFamily="18" charset="0"/>
              </a:rPr>
              <a:t>ұлы Сырым  /  </a:t>
            </a:r>
            <a:r>
              <a:rPr lang="ru-RU" sz="1600" b="1" i="1" dirty="0" err="1" smtClean="0">
                <a:solidFill>
                  <a:srgbClr val="0070C0"/>
                </a:solidFill>
                <a:latin typeface="Times New Roman" pitchFamily="18" charset="0"/>
                <a:cs typeface="Times New Roman" pitchFamily="18" charset="0"/>
              </a:rPr>
              <a:t>Жолдасбекұлы, </a:t>
            </a:r>
            <a:r>
              <a:rPr lang="ru-RU" sz="1600" b="1" i="1" dirty="0" smtClean="0">
                <a:solidFill>
                  <a:srgbClr val="0070C0"/>
                </a:solidFill>
                <a:latin typeface="Times New Roman" pitchFamily="18" charset="0"/>
                <a:cs typeface="Times New Roman" pitchFamily="18" charset="0"/>
              </a:rPr>
              <a:t>М. </a:t>
            </a:r>
            <a:br>
              <a:rPr lang="ru-RU" sz="1600" b="1" i="1" dirty="0" smtClean="0">
                <a:solidFill>
                  <a:srgbClr val="0070C0"/>
                </a:solidFill>
                <a:latin typeface="Times New Roman" pitchFamily="18" charset="0"/>
                <a:cs typeface="Times New Roman" pitchFamily="18" charset="0"/>
              </a:rPr>
            </a:br>
            <a:r>
              <a:rPr lang="ru-RU" sz="1600" b="1" i="1" dirty="0" err="1" smtClean="0">
                <a:solidFill>
                  <a:srgbClr val="0070C0"/>
                </a:solidFill>
                <a:latin typeface="Times New Roman" pitchFamily="18" charset="0"/>
                <a:cs typeface="Times New Roman" pitchFamily="18" charset="0"/>
              </a:rPr>
              <a:t>Елтұтқа </a:t>
            </a:r>
            <a:r>
              <a:rPr lang="ru-RU" sz="1600" b="1" i="1" dirty="0" smtClean="0">
                <a:solidFill>
                  <a:srgbClr val="0070C0"/>
                </a:solidFill>
                <a:latin typeface="Times New Roman" pitchFamily="18" charset="0"/>
                <a:cs typeface="Times New Roman" pitchFamily="18" charset="0"/>
              </a:rPr>
              <a:t>: ел </a:t>
            </a:r>
            <a:r>
              <a:rPr lang="ru-RU" sz="1600" b="1" i="1" dirty="0" err="1" smtClean="0">
                <a:solidFill>
                  <a:srgbClr val="0070C0"/>
                </a:solidFill>
                <a:latin typeface="Times New Roman" pitchFamily="18" charset="0"/>
                <a:cs typeface="Times New Roman" pitchFamily="18" charset="0"/>
              </a:rPr>
              <a:t>тарихының әйг</a:t>
            </a:r>
            <a:r>
              <a:rPr lang="en-US" sz="1600" b="1" i="1" dirty="0" err="1" smtClean="0">
                <a:solidFill>
                  <a:srgbClr val="0070C0"/>
                </a:solidFill>
                <a:latin typeface="Times New Roman" pitchFamily="18" charset="0"/>
                <a:cs typeface="Times New Roman" pitchFamily="18" charset="0"/>
              </a:rPr>
              <a:t>i</a:t>
            </a:r>
            <a:r>
              <a:rPr lang="ru-RU" sz="1600" b="1" i="1" dirty="0" smtClean="0">
                <a:solidFill>
                  <a:srgbClr val="0070C0"/>
                </a:solidFill>
                <a:latin typeface="Times New Roman" pitchFamily="18" charset="0"/>
                <a:cs typeface="Times New Roman" pitchFamily="18" charset="0"/>
              </a:rPr>
              <a:t>л</a:t>
            </a:r>
            <a:r>
              <a:rPr lang="en-US" sz="1600" b="1" i="1" dirty="0" err="1" smtClean="0">
                <a:solidFill>
                  <a:srgbClr val="0070C0"/>
                </a:solidFill>
                <a:latin typeface="Times New Roman" pitchFamily="18" charset="0"/>
                <a:cs typeface="Times New Roman" pitchFamily="18" charset="0"/>
              </a:rPr>
              <a:t>i</a:t>
            </a:r>
            <a:r>
              <a:rPr lang="en-US"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тұлғалары </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Жолдасбекұлы </a:t>
            </a:r>
            <a:r>
              <a:rPr lang="ru-RU" sz="1600" b="1" i="1" dirty="0" smtClean="0">
                <a:solidFill>
                  <a:srgbClr val="0070C0"/>
                </a:solidFill>
                <a:latin typeface="Times New Roman" pitchFamily="18" charset="0"/>
                <a:cs typeface="Times New Roman" pitchFamily="18" charset="0"/>
              </a:rPr>
              <a:t>М., </a:t>
            </a:r>
            <a:r>
              <a:rPr lang="ru-RU" sz="1600" b="1" i="1" dirty="0" err="1" smtClean="0">
                <a:solidFill>
                  <a:srgbClr val="0070C0"/>
                </a:solidFill>
                <a:latin typeface="Times New Roman" pitchFamily="18" charset="0"/>
                <a:cs typeface="Times New Roman" pitchFamily="18" charset="0"/>
              </a:rPr>
              <a:t>Салғараұлы </a:t>
            </a:r>
            <a:r>
              <a:rPr lang="ru-RU" sz="1600" b="1" i="1" dirty="0" smtClean="0">
                <a:solidFill>
                  <a:srgbClr val="0070C0"/>
                </a:solidFill>
                <a:latin typeface="Times New Roman" pitchFamily="18" charset="0"/>
                <a:cs typeface="Times New Roman" pitchFamily="18" charset="0"/>
              </a:rPr>
              <a:t>Қ., </a:t>
            </a:r>
            <a:r>
              <a:rPr lang="ru-RU" sz="1600" b="1" i="1" dirty="0" err="1" smtClean="0">
                <a:solidFill>
                  <a:srgbClr val="0070C0"/>
                </a:solidFill>
                <a:latin typeface="Times New Roman" pitchFamily="18" charset="0"/>
                <a:cs typeface="Times New Roman" pitchFamily="18" charset="0"/>
              </a:rPr>
              <a:t>Сейд</a:t>
            </a:r>
            <a:r>
              <a:rPr lang="en-US" sz="1600" b="1" i="1" dirty="0" err="1" smtClean="0">
                <a:solidFill>
                  <a:srgbClr val="0070C0"/>
                </a:solidFill>
                <a:latin typeface="Times New Roman" pitchFamily="18" charset="0"/>
                <a:cs typeface="Times New Roman" pitchFamily="18" charset="0"/>
              </a:rPr>
              <a:t>i</a:t>
            </a:r>
            <a:r>
              <a:rPr lang="ru-RU" sz="1600" b="1" i="1" dirty="0" err="1" smtClean="0">
                <a:solidFill>
                  <a:srgbClr val="0070C0"/>
                </a:solidFill>
                <a:latin typeface="Times New Roman" pitchFamily="18" charset="0"/>
                <a:cs typeface="Times New Roman" pitchFamily="18" charset="0"/>
              </a:rPr>
              <a:t>мбек</a:t>
            </a:r>
            <a:r>
              <a:rPr lang="ru-RU" sz="1600" b="1" i="1" dirty="0" smtClean="0">
                <a:solidFill>
                  <a:srgbClr val="0070C0"/>
                </a:solidFill>
                <a:latin typeface="Times New Roman" pitchFamily="18" charset="0"/>
                <a:cs typeface="Times New Roman" pitchFamily="18" charset="0"/>
              </a:rPr>
              <a:t> А. - Астана : </a:t>
            </a:r>
            <a:r>
              <a:rPr lang="en-US" sz="1600" b="1" i="1" dirty="0" smtClean="0">
                <a:solidFill>
                  <a:srgbClr val="0070C0"/>
                </a:solidFill>
                <a:latin typeface="Times New Roman" pitchFamily="18" charset="0"/>
                <a:cs typeface="Times New Roman" pitchFamily="18" charset="0"/>
              </a:rPr>
              <a:t>KUL TEGIN, 2001. </a:t>
            </a:r>
            <a:r>
              <a:rPr lang="en-US" sz="1600" b="1" i="1" dirty="0" smtClean="0">
                <a:solidFill>
                  <a:srgbClr val="0070C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Б. 169-171.</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Бұл кітапта ел тарихының  150-ге тарта әйгілі тұлғалары туралы ғылыми мағлұмат берілген.  </a:t>
            </a:r>
            <a:r>
              <a:rPr lang="ru-RU" sz="1600" b="1" i="1" dirty="0" smtClean="0">
                <a:solidFill>
                  <a:srgbClr val="FF0000"/>
                </a:solidFill>
                <a:latin typeface="Times New Roman" pitchFamily="18" charset="0"/>
                <a:cs typeface="Times New Roman" pitchFamily="18" charset="0"/>
              </a:rPr>
              <a:t> </a:t>
            </a:r>
          </a:p>
          <a:p>
            <a:pPr algn="just">
              <a:buNone/>
            </a:pPr>
            <a:endParaRPr lang="kk-KZ" sz="1600" b="1" i="1" dirty="0" smtClean="0">
              <a:solidFill>
                <a:srgbClr val="FF0000"/>
              </a:solidFill>
              <a:latin typeface="Times New Roman" pitchFamily="18" charset="0"/>
              <a:cs typeface="Times New Roman" pitchFamily="18" charset="0"/>
            </a:endParaRPr>
          </a:p>
          <a:p>
            <a:pPr algn="just">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          Барлығы: 21 дана, кітап қорын сақтау бөлімі  (1), оқу залы (5),  ғылыми библиографиялық бөлім (1), көркем әдебиеттер абономенті (14).</a:t>
            </a:r>
            <a:endParaRPr lang="ru-RU" sz="1600" b="1" i="1" dirty="0">
              <a:solidFill>
                <a:srgbClr val="FF0000"/>
              </a:solidFill>
              <a:latin typeface="Times New Roman" pitchFamily="18" charset="0"/>
              <a:cs typeface="Times New Roman" pitchFamily="18" charset="0"/>
            </a:endParaRPr>
          </a:p>
        </p:txBody>
      </p:sp>
      <p:pic>
        <p:nvPicPr>
          <p:cNvPr id="11266" name="Picture 2"/>
          <p:cNvPicPr>
            <a:picLocks noGrp="1" noChangeAspect="1" noChangeArrowheads="1"/>
          </p:cNvPicPr>
          <p:nvPr>
            <p:ph sz="half" idx="1"/>
          </p:nvPr>
        </p:nvPicPr>
        <p:blipFill>
          <a:blip r:embed="rId2"/>
          <a:srcRect/>
          <a:stretch>
            <a:fillRect/>
          </a:stretch>
        </p:blipFill>
        <p:spPr bwMode="auto">
          <a:xfrm>
            <a:off x="500034" y="1071546"/>
            <a:ext cx="2982047"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278608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kk-KZ"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kk-KZ"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kk-KZ"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kk-KZ"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Назарларыңызға рахмет!</a:t>
            </a:r>
            <a:endPar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714744" y="357166"/>
            <a:ext cx="5143536" cy="5768997"/>
          </a:xfrm>
        </p:spPr>
        <p:txBody>
          <a:bodyPr>
            <a:normAutofit/>
          </a:bodyPr>
          <a:lstStyle/>
          <a:p>
            <a:pPr>
              <a:buNone/>
            </a:pPr>
            <a:r>
              <a:rPr lang="ru-RU" sz="2000" b="1" i="1" dirty="0" smtClean="0">
                <a:solidFill>
                  <a:srgbClr val="0070C0"/>
                </a:solidFill>
                <a:latin typeface="Times New Roman" pitchFamily="18" charset="0"/>
                <a:cs typeface="Times New Roman" pitchFamily="18" charset="0"/>
              </a:rPr>
              <a:t>           </a:t>
            </a:r>
            <a:r>
              <a:rPr lang="ru-RU" sz="2000" b="1" i="1" dirty="0" err="1" smtClean="0">
                <a:solidFill>
                  <a:srgbClr val="0070C0"/>
                </a:solidFill>
                <a:latin typeface="Times New Roman" pitchFamily="18" charset="0"/>
                <a:cs typeface="Times New Roman" pitchFamily="18" charset="0"/>
              </a:rPr>
              <a:t>Ақбаев, </a:t>
            </a:r>
            <a:r>
              <a:rPr lang="ru-RU" sz="2000" b="1" i="1" dirty="0" smtClean="0">
                <a:solidFill>
                  <a:srgbClr val="0070C0"/>
                </a:solidFill>
                <a:latin typeface="Times New Roman" pitchFamily="18" charset="0"/>
                <a:cs typeface="Times New Roman" pitchFamily="18" charset="0"/>
              </a:rPr>
              <a:t>Ж. Сырым </a:t>
            </a:r>
            <a:r>
              <a:rPr lang="ru-RU" sz="2000" b="1" i="1" dirty="0" err="1" smtClean="0">
                <a:solidFill>
                  <a:srgbClr val="0070C0"/>
                </a:solidFill>
                <a:latin typeface="Times New Roman" pitchFamily="18" charset="0"/>
                <a:cs typeface="Times New Roman" pitchFamily="18" charset="0"/>
              </a:rPr>
              <a:t>тағдыры-ел тағдыры </a:t>
            </a:r>
            <a:r>
              <a:rPr lang="ru-RU" sz="2000" b="1" i="1" dirty="0" smtClean="0">
                <a:solidFill>
                  <a:srgbClr val="0070C0"/>
                </a:solidFill>
                <a:latin typeface="Times New Roman" pitchFamily="18" charset="0"/>
                <a:cs typeface="Times New Roman" pitchFamily="18" charset="0"/>
              </a:rPr>
              <a:t>: </a:t>
            </a:r>
            <a:r>
              <a:rPr lang="ru-RU" sz="2000" b="1" i="1" dirty="0" err="1" smtClean="0">
                <a:solidFill>
                  <a:srgbClr val="0070C0"/>
                </a:solidFill>
                <a:latin typeface="Times New Roman" pitchFamily="18" charset="0"/>
                <a:cs typeface="Times New Roman" pitchFamily="18" charset="0"/>
              </a:rPr>
              <a:t>деректі</a:t>
            </a:r>
            <a:r>
              <a:rPr lang="ru-RU" sz="2000" b="1" i="1" dirty="0" smtClean="0">
                <a:solidFill>
                  <a:srgbClr val="0070C0"/>
                </a:solidFill>
                <a:latin typeface="Times New Roman" pitchFamily="18" charset="0"/>
                <a:cs typeface="Times New Roman" pitchFamily="18" charset="0"/>
              </a:rPr>
              <a:t> </a:t>
            </a:r>
            <a:r>
              <a:rPr lang="ru-RU" sz="2000" b="1" i="1" dirty="0" err="1" smtClean="0">
                <a:solidFill>
                  <a:srgbClr val="0070C0"/>
                </a:solidFill>
                <a:latin typeface="Times New Roman" pitchFamily="18" charset="0"/>
                <a:cs typeface="Times New Roman" pitchFamily="18" charset="0"/>
              </a:rPr>
              <a:t>әңгіме </a:t>
            </a:r>
            <a:r>
              <a:rPr lang="ru-RU" sz="2000" b="1" i="1" dirty="0" smtClean="0">
                <a:solidFill>
                  <a:srgbClr val="0070C0"/>
                </a:solidFill>
                <a:latin typeface="Times New Roman" pitchFamily="18" charset="0"/>
                <a:cs typeface="Times New Roman" pitchFamily="18" charset="0"/>
              </a:rPr>
              <a:t>/ Ж. </a:t>
            </a:r>
            <a:r>
              <a:rPr lang="ru-RU" sz="2000" b="1" i="1" dirty="0" err="1" smtClean="0">
                <a:solidFill>
                  <a:srgbClr val="0070C0"/>
                </a:solidFill>
                <a:latin typeface="Times New Roman" pitchFamily="18" charset="0"/>
                <a:cs typeface="Times New Roman" pitchFamily="18" charset="0"/>
              </a:rPr>
              <a:t>Ақбаев.</a:t>
            </a:r>
            <a:r>
              <a:rPr lang="ru-RU" sz="2000" b="1" i="1" dirty="0" smtClean="0">
                <a:solidFill>
                  <a:srgbClr val="0070C0"/>
                </a:solidFill>
                <a:latin typeface="Times New Roman" pitchFamily="18" charset="0"/>
                <a:cs typeface="Times New Roman" pitchFamily="18" charset="0"/>
              </a:rPr>
              <a:t> – Орал, 1992. - 51 б.</a:t>
            </a:r>
          </a:p>
          <a:p>
            <a:pPr>
              <a:buNone/>
            </a:pPr>
            <a:endParaRPr lang="kk-KZ" sz="2000" b="1" i="1" dirty="0" smtClean="0">
              <a:solidFill>
                <a:srgbClr val="0070C0"/>
              </a:solidFill>
              <a:latin typeface="Times New Roman" pitchFamily="18" charset="0"/>
              <a:cs typeface="Times New Roman" pitchFamily="18" charset="0"/>
            </a:endParaRPr>
          </a:p>
          <a:p>
            <a:pPr>
              <a:buNone/>
            </a:pPr>
            <a:endParaRPr lang="kk-KZ" sz="2000" b="1" i="1" dirty="0" smtClean="0">
              <a:solidFill>
                <a:srgbClr val="0070C0"/>
              </a:solidFill>
              <a:latin typeface="Times New Roman" pitchFamily="18" charset="0"/>
              <a:cs typeface="Times New Roman" pitchFamily="18" charset="0"/>
            </a:endParaRPr>
          </a:p>
          <a:p>
            <a:pPr>
              <a:buNone/>
            </a:pPr>
            <a:r>
              <a:rPr lang="kk-KZ" sz="2000" b="1" i="1" dirty="0" smtClean="0">
                <a:solidFill>
                  <a:srgbClr val="0070C0"/>
                </a:solidFill>
                <a:latin typeface="Times New Roman" pitchFamily="18" charset="0"/>
                <a:cs typeface="Times New Roman" pitchFamily="18" charset="0"/>
              </a:rPr>
              <a:t>          </a:t>
            </a:r>
            <a:r>
              <a:rPr lang="kk-KZ" sz="2000" b="1" i="1" dirty="0" smtClean="0">
                <a:solidFill>
                  <a:srgbClr val="FF0000"/>
                </a:solidFill>
                <a:latin typeface="Times New Roman" pitchFamily="18" charset="0"/>
                <a:cs typeface="Times New Roman" pitchFamily="18" charset="0"/>
              </a:rPr>
              <a:t>Кітапқа оқиғалардың болған уақыты, кісі аттары </a:t>
            </a:r>
            <a:r>
              <a:rPr lang="en-US" sz="2000" b="1" i="1" dirty="0" smtClean="0">
                <a:solidFill>
                  <a:srgbClr val="FF0000"/>
                </a:solidFill>
                <a:latin typeface="Times New Roman" pitchFamily="18" charset="0"/>
                <a:cs typeface="Times New Roman" pitchFamily="18" charset="0"/>
              </a:rPr>
              <a:t>XVIII</a:t>
            </a:r>
            <a:r>
              <a:rPr lang="kk-KZ" sz="2000" b="1" i="1" dirty="0" smtClean="0">
                <a:solidFill>
                  <a:srgbClr val="FF0000"/>
                </a:solidFill>
                <a:latin typeface="Times New Roman" pitchFamily="18" charset="0"/>
                <a:cs typeface="Times New Roman" pitchFamily="18" charset="0"/>
              </a:rPr>
              <a:t> ғасырдың соңғы шерегінде қазақ елінің бір бөлігі Кіші жүзде Сырым батыр Датұлының басшылығымен болған Ұлт-азаттық қозғалыс туралы тарихшылардың еңбектері алынып жазылған.</a:t>
            </a:r>
          </a:p>
          <a:p>
            <a:pPr>
              <a:buNone/>
            </a:pPr>
            <a:endParaRPr lang="kk-KZ" sz="2000" b="1" i="1" dirty="0" smtClean="0">
              <a:solidFill>
                <a:srgbClr val="FF0000"/>
              </a:solidFill>
              <a:latin typeface="Times New Roman" pitchFamily="18" charset="0"/>
              <a:cs typeface="Times New Roman" pitchFamily="18" charset="0"/>
            </a:endParaRPr>
          </a:p>
          <a:p>
            <a:pPr>
              <a:buNone/>
            </a:pPr>
            <a:r>
              <a:rPr lang="kk-KZ" sz="2000" b="1" i="1" dirty="0" smtClean="0">
                <a:solidFill>
                  <a:srgbClr val="FF0000"/>
                </a:solidFill>
                <a:latin typeface="Times New Roman" pitchFamily="18" charset="0"/>
                <a:cs typeface="Times New Roman" pitchFamily="18" charset="0"/>
              </a:rPr>
              <a:t>          </a:t>
            </a:r>
            <a:r>
              <a:rPr lang="kk-KZ" sz="2000" b="1" i="1" dirty="0" smtClean="0">
                <a:solidFill>
                  <a:srgbClr val="0070C0"/>
                </a:solidFill>
                <a:latin typeface="Times New Roman" pitchFamily="18" charset="0"/>
                <a:cs typeface="Times New Roman" pitchFamily="18" charset="0"/>
              </a:rPr>
              <a:t>Барлығы: 3 дана, оқу залы.</a:t>
            </a:r>
            <a:endParaRPr lang="ru-RU" sz="2000" b="1" i="1" dirty="0">
              <a:solidFill>
                <a:srgbClr val="0070C0"/>
              </a:solidFill>
              <a:latin typeface="Times New Roman" pitchFamily="18" charset="0"/>
              <a:cs typeface="Times New Roman" pitchFamily="18" charset="0"/>
            </a:endParaRPr>
          </a:p>
        </p:txBody>
      </p:sp>
      <p:pic>
        <p:nvPicPr>
          <p:cNvPr id="2050" name="Picture 2"/>
          <p:cNvPicPr>
            <a:picLocks noGrp="1" noChangeAspect="1" noChangeArrowheads="1"/>
          </p:cNvPicPr>
          <p:nvPr>
            <p:ph sz="half" idx="1"/>
          </p:nvPr>
        </p:nvPicPr>
        <p:blipFill>
          <a:blip r:embed="rId2"/>
          <a:srcRect/>
          <a:stretch>
            <a:fillRect/>
          </a:stretch>
        </p:blipFill>
        <p:spPr bwMode="auto">
          <a:xfrm>
            <a:off x="543663" y="785813"/>
            <a:ext cx="2726415"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929058" y="428604"/>
            <a:ext cx="4929222" cy="5697559"/>
          </a:xfrm>
        </p:spPr>
        <p:txBody>
          <a:bodyPr>
            <a:normAutofit/>
          </a:bodyPr>
          <a:lstStyle/>
          <a:p>
            <a:pPr algn="just">
              <a:buNone/>
            </a:pP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Сырымның </a:t>
            </a:r>
            <a:r>
              <a:rPr lang="ru-RU" sz="1600" b="1" i="1" dirty="0" err="1" smtClean="0">
                <a:solidFill>
                  <a:srgbClr val="0070C0"/>
                </a:solidFill>
                <a:latin typeface="Times New Roman" pitchFamily="18" charset="0"/>
                <a:cs typeface="Times New Roman" pitchFamily="18" charset="0"/>
              </a:rPr>
              <a:t>шешендік</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сөздері.</a:t>
            </a:r>
            <a:r>
              <a:rPr lang="ru-RU" sz="1600" b="1" i="1" dirty="0" smtClean="0">
                <a:solidFill>
                  <a:srgbClr val="0070C0"/>
                </a:solidFill>
                <a:latin typeface="Times New Roman" pitchFamily="18" charset="0"/>
                <a:cs typeface="Times New Roman" pitchFamily="18" charset="0"/>
              </a:rPr>
              <a:t> / </a:t>
            </a:r>
            <a:r>
              <a:rPr lang="ru-RU" sz="1600" b="1" i="1" dirty="0" err="1" smtClean="0">
                <a:solidFill>
                  <a:srgbClr val="0070C0"/>
                </a:solidFill>
                <a:latin typeface="Times New Roman" pitchFamily="18" charset="0"/>
                <a:cs typeface="Times New Roman" pitchFamily="18" charset="0"/>
              </a:rPr>
              <a:t>Баспаға әзірлеген және жауапты</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шығарушы </a:t>
            </a:r>
            <a:r>
              <a:rPr lang="ru-RU" sz="1600" b="1" i="1" dirty="0" smtClean="0">
                <a:solidFill>
                  <a:srgbClr val="0070C0"/>
                </a:solidFill>
                <a:latin typeface="Times New Roman" pitchFamily="18" charset="0"/>
                <a:cs typeface="Times New Roman" pitchFamily="18" charset="0"/>
              </a:rPr>
              <a:t>Б. </a:t>
            </a:r>
            <a:r>
              <a:rPr lang="ru-RU" sz="1600" b="1" i="1" dirty="0" err="1" smtClean="0">
                <a:solidFill>
                  <a:srgbClr val="0070C0"/>
                </a:solidFill>
                <a:latin typeface="Times New Roman" pitchFamily="18" charset="0"/>
                <a:cs typeface="Times New Roman" pitchFamily="18" charset="0"/>
              </a:rPr>
              <a:t>Қорқытов, </a:t>
            </a:r>
            <a:r>
              <a:rPr lang="ru-RU" sz="1600" b="1" i="1" dirty="0" smtClean="0">
                <a:solidFill>
                  <a:srgbClr val="0070C0"/>
                </a:solidFill>
                <a:latin typeface="Times New Roman" pitchFamily="18" charset="0"/>
                <a:cs typeface="Times New Roman" pitchFamily="18" charset="0"/>
              </a:rPr>
              <a:t>А. </a:t>
            </a:r>
            <a:r>
              <a:rPr lang="ru-RU" sz="1600" b="1" i="1" dirty="0" err="1" smtClean="0">
                <a:solidFill>
                  <a:srgbClr val="0070C0"/>
                </a:solidFill>
                <a:latin typeface="Times New Roman" pitchFamily="18" charset="0"/>
                <a:cs typeface="Times New Roman" pitchFamily="18" charset="0"/>
              </a:rPr>
              <a:t>Нұрғалиев, </a:t>
            </a:r>
            <a:r>
              <a:rPr lang="ru-RU" sz="1600" b="1" i="1" dirty="0" smtClean="0">
                <a:solidFill>
                  <a:srgbClr val="0070C0"/>
                </a:solidFill>
                <a:latin typeface="Times New Roman" pitchFamily="18" charset="0"/>
                <a:cs typeface="Times New Roman" pitchFamily="18" charset="0"/>
              </a:rPr>
              <a:t>Ө. </a:t>
            </a:r>
            <a:r>
              <a:rPr lang="ru-RU" sz="1600" b="1" i="1" dirty="0" err="1" smtClean="0">
                <a:solidFill>
                  <a:srgbClr val="0070C0"/>
                </a:solidFill>
                <a:latin typeface="Times New Roman" pitchFamily="18" charset="0"/>
                <a:cs typeface="Times New Roman" pitchFamily="18" charset="0"/>
              </a:rPr>
              <a:t>Әлімгереев.</a:t>
            </a:r>
            <a:r>
              <a:rPr lang="ru-RU" sz="1600" b="1" i="1" dirty="0" smtClean="0">
                <a:solidFill>
                  <a:srgbClr val="0070C0"/>
                </a:solidFill>
                <a:latin typeface="Times New Roman" pitchFamily="18" charset="0"/>
                <a:cs typeface="Times New Roman" pitchFamily="18" charset="0"/>
              </a:rPr>
              <a:t> - </a:t>
            </a:r>
            <a:r>
              <a:rPr lang="ru-RU" sz="1600" b="1" i="1" dirty="0" err="1" smtClean="0">
                <a:solidFill>
                  <a:srgbClr val="0070C0"/>
                </a:solidFill>
                <a:latin typeface="Times New Roman" pitchFamily="18" charset="0"/>
                <a:cs typeface="Times New Roman" pitchFamily="18" charset="0"/>
              </a:rPr>
              <a:t>Алматы</a:t>
            </a:r>
            <a:r>
              <a:rPr lang="ru-RU" sz="1600" b="1" i="1" dirty="0" smtClean="0">
                <a:solidFill>
                  <a:srgbClr val="0070C0"/>
                </a:solidFill>
                <a:latin typeface="Times New Roman" pitchFamily="18" charset="0"/>
                <a:cs typeface="Times New Roman" pitchFamily="18" charset="0"/>
              </a:rPr>
              <a:t> : </a:t>
            </a:r>
            <a:r>
              <a:rPr lang="ru-RU" sz="1600" b="1" i="1" dirty="0" err="1" smtClean="0">
                <a:solidFill>
                  <a:srgbClr val="0070C0"/>
                </a:solidFill>
                <a:latin typeface="Times New Roman" pitchFamily="18" charset="0"/>
                <a:cs typeface="Times New Roman" pitchFamily="18" charset="0"/>
              </a:rPr>
              <a:t>Ана</a:t>
            </a: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тілі</a:t>
            </a:r>
            <a:r>
              <a:rPr lang="ru-RU" sz="1600" b="1" i="1" dirty="0" smtClean="0">
                <a:solidFill>
                  <a:srgbClr val="0070C0"/>
                </a:solidFill>
                <a:latin typeface="Times New Roman" pitchFamily="18" charset="0"/>
                <a:cs typeface="Times New Roman" pitchFamily="18" charset="0"/>
              </a:rPr>
              <a:t>, 1994. - 48 с</a:t>
            </a:r>
            <a:r>
              <a:rPr lang="ru-RU" sz="1600" b="1" i="1" dirty="0" smtClean="0">
                <a:solidFill>
                  <a:srgbClr val="0070C0"/>
                </a:solidFill>
                <a:latin typeface="Times New Roman" pitchFamily="18" charset="0"/>
                <a:cs typeface="Times New Roman" pitchFamily="18" charset="0"/>
              </a:rPr>
              <a:t>.</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Сырым Датұлындай қазақтың асыл, арыс ұлдары қай заманда, қай ғасырда, қандай қоғамда өмір сүрмесін, олар туған елінің жадында әділет, азаттық жаршысы, әлсізге қамқар, қорған, батыр хақында мәңгі есте қалады. Жылдар ғасырлар озған сайын сол әз, есіл ерлеріміздің тұлғасы халқының қылаусыз сүйінішінен, сағынышынан сомдала, жан жақты танылып ірілене бермек. Сырым – батыр, би, шешен, тапқыр, дана. Ел ішіндегі ол жайлы әңгіме, аңыздың көптігі соның кепілі. </a:t>
            </a:r>
            <a:r>
              <a:rPr lang="kk-KZ" sz="1600" b="1" i="1" dirty="0" smtClean="0">
                <a:solidFill>
                  <a:srgbClr val="FF00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Бұл кітапта  сол батыр бабамыз туралы шағын дерек жарияланып отыр.</a:t>
            </a: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 </a:t>
            </a:r>
          </a:p>
          <a:p>
            <a:pPr algn="just">
              <a:buNone/>
            </a:pPr>
            <a:r>
              <a:rPr lang="kk-KZ" sz="1600" b="1" i="1" dirty="0">
                <a:solidFill>
                  <a:srgbClr val="0070C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                Барлығы: 1 дана (оқу залы).</a:t>
            </a:r>
            <a:endParaRPr lang="kk-KZ" sz="1600" b="1" i="1" dirty="0" smtClean="0">
              <a:solidFill>
                <a:srgbClr val="0070C0"/>
              </a:solidFill>
              <a:latin typeface="Times New Roman" pitchFamily="18" charset="0"/>
              <a:cs typeface="Times New Roman" pitchFamily="18" charset="0"/>
            </a:endParaRPr>
          </a:p>
        </p:txBody>
      </p:sp>
      <p:pic>
        <p:nvPicPr>
          <p:cNvPr id="1026" name="Picture 2"/>
          <p:cNvPicPr>
            <a:picLocks noGrp="1" noChangeAspect="1" noChangeArrowheads="1"/>
          </p:cNvPicPr>
          <p:nvPr>
            <p:ph sz="half" idx="1"/>
          </p:nvPr>
        </p:nvPicPr>
        <p:blipFill>
          <a:blip r:embed="rId2"/>
          <a:srcRect/>
          <a:stretch>
            <a:fillRect/>
          </a:stretch>
        </p:blipFill>
        <p:spPr bwMode="auto">
          <a:xfrm>
            <a:off x="557413" y="642938"/>
            <a:ext cx="2689993"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857620" y="571480"/>
            <a:ext cx="5072098" cy="5554683"/>
          </a:xfrm>
        </p:spPr>
        <p:txBody>
          <a:bodyPr>
            <a:normAutofit/>
          </a:bodyPr>
          <a:lstStyle/>
          <a:p>
            <a:pPr algn="just">
              <a:buNone/>
            </a:pPr>
            <a:r>
              <a:rPr lang="ru-RU" sz="1600" dirty="0" smtClean="0">
                <a:latin typeface="Times New Roman" pitchFamily="18" charset="0"/>
                <a:cs typeface="Times New Roman" pitchFamily="18" charset="0"/>
              </a:rPr>
              <a:t>          </a:t>
            </a:r>
            <a:r>
              <a:rPr lang="ru-RU" sz="1600" b="1" i="1" dirty="0" smtClean="0">
                <a:solidFill>
                  <a:srgbClr val="0070C0"/>
                </a:solidFill>
                <a:latin typeface="Times New Roman" pitchFamily="18" charset="0"/>
                <a:cs typeface="Times New Roman" pitchFamily="18" charset="0"/>
              </a:rPr>
              <a:t>Сырым баба </a:t>
            </a:r>
            <a:r>
              <a:rPr lang="kk-KZ" sz="1600" b="1" i="1" dirty="0" smtClean="0">
                <a:solidFill>
                  <a:srgbClr val="0070C0"/>
                </a:solidFill>
                <a:latin typeface="Times New Roman" pitchFamily="18" charset="0"/>
                <a:cs typeface="Times New Roman" pitchFamily="18" charset="0"/>
              </a:rPr>
              <a:t>ізімен. По следам Сырыма. – Орал, 2007. – 184с.</a:t>
            </a:r>
          </a:p>
          <a:p>
            <a:pPr algn="just">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Кітап Сырым Датұлының 265 жылдық мерейтойына арналған. Кітапқа ғалымдар мен зерттеушілердің даңқты батырдың өмірі мен қызметі жайлы неғұрлым мәлім еңбектерінен үзінділер енгізілген. Бұл кітапқа Сырым Датұлының жерленген жерін іздестіру мақсатында Өзбекстанға жіберілген ғылыми экспедиция жұмысының қортындылары тұңғыш рет жарияланып отыр.</a:t>
            </a:r>
          </a:p>
          <a:p>
            <a:pPr algn="just">
              <a:buNone/>
            </a:pPr>
            <a:endParaRPr lang="kk-KZ" sz="1600" b="1" i="1" dirty="0" smtClean="0">
              <a:solidFill>
                <a:srgbClr val="FF0000"/>
              </a:solidFill>
              <a:latin typeface="Times New Roman" pitchFamily="18" charset="0"/>
              <a:cs typeface="Times New Roman" pitchFamily="18" charset="0"/>
            </a:endParaRPr>
          </a:p>
          <a:p>
            <a:pPr algn="just">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Барлығы: 2 дана, кітап қорын сақтау бөлімі (1), оқу залы (1).</a:t>
            </a:r>
            <a:endParaRPr lang="ru-RU" sz="1600" b="1" i="1" dirty="0">
              <a:solidFill>
                <a:srgbClr val="0070C0"/>
              </a:solidFill>
              <a:latin typeface="Times New Roman" pitchFamily="18" charset="0"/>
              <a:cs typeface="Times New Roman" pitchFamily="18" charset="0"/>
            </a:endParaRPr>
          </a:p>
        </p:txBody>
      </p:sp>
      <p:pic>
        <p:nvPicPr>
          <p:cNvPr id="1026" name="Picture 2"/>
          <p:cNvPicPr>
            <a:picLocks noGrp="1" noChangeAspect="1" noChangeArrowheads="1"/>
          </p:cNvPicPr>
          <p:nvPr>
            <p:ph sz="half" idx="1"/>
          </p:nvPr>
        </p:nvPicPr>
        <p:blipFill>
          <a:blip r:embed="rId2"/>
          <a:srcRect/>
          <a:stretch>
            <a:fillRect/>
          </a:stretch>
        </p:blipFill>
        <p:spPr bwMode="auto">
          <a:xfrm>
            <a:off x="357159" y="1071546"/>
            <a:ext cx="3116066"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srcRect/>
          <a:stretch>
            <a:fillRect/>
          </a:stretch>
        </p:blipFill>
        <p:spPr bwMode="auto">
          <a:xfrm>
            <a:off x="285720" y="285728"/>
            <a:ext cx="8572560" cy="635798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857620" y="428604"/>
            <a:ext cx="5072098" cy="5697559"/>
          </a:xfrm>
        </p:spPr>
        <p:txBody>
          <a:bodyPr>
            <a:normAutofit/>
          </a:bodyPr>
          <a:lstStyle/>
          <a:p>
            <a:pPr algn="just">
              <a:buNone/>
            </a:pPr>
            <a:r>
              <a:rPr lang="kk-KZ" sz="1800" b="1" i="1" dirty="0" smtClean="0">
                <a:solidFill>
                  <a:srgbClr val="0070C0"/>
                </a:solidFill>
                <a:latin typeface="Times New Roman" pitchFamily="18" charset="0"/>
                <a:cs typeface="Times New Roman" pitchFamily="18" charset="0"/>
              </a:rPr>
              <a:t>         </a:t>
            </a:r>
            <a:r>
              <a:rPr lang="kk-KZ" sz="1400" b="1" i="1" dirty="0" smtClean="0">
                <a:solidFill>
                  <a:srgbClr val="0070C0"/>
                </a:solidFill>
                <a:latin typeface="Times New Roman" pitchFamily="18" charset="0"/>
                <a:cs typeface="Times New Roman" pitchFamily="18" charset="0"/>
              </a:rPr>
              <a:t>Датұлы Сырым, көтеріліс көсемі / </a:t>
            </a:r>
            <a:r>
              <a:rPr lang="ru-RU" sz="1400" b="1" i="1" dirty="0" err="1" smtClean="0">
                <a:solidFill>
                  <a:srgbClr val="0070C0"/>
                </a:solidFill>
                <a:latin typeface="Times New Roman" pitchFamily="18" charset="0"/>
                <a:cs typeface="Times New Roman" pitchFamily="18" charset="0"/>
              </a:rPr>
              <a:t>Көркемсуретті Қазақстан тарихы</a:t>
            </a:r>
            <a:r>
              <a:rPr lang="ru-RU" sz="1400" b="1" i="1" dirty="0" smtClean="0">
                <a:solidFill>
                  <a:srgbClr val="0070C0"/>
                </a:solidFill>
                <a:latin typeface="Times New Roman" pitchFamily="18" charset="0"/>
                <a:cs typeface="Times New Roman" pitchFamily="18" charset="0"/>
              </a:rPr>
              <a:t>. 4 </a:t>
            </a:r>
            <a:r>
              <a:rPr lang="ru-RU" sz="1400" b="1" i="1" dirty="0" err="1" smtClean="0">
                <a:solidFill>
                  <a:srgbClr val="0070C0"/>
                </a:solidFill>
                <a:latin typeface="Times New Roman" pitchFamily="18" charset="0"/>
                <a:cs typeface="Times New Roman" pitchFamily="18" charset="0"/>
              </a:rPr>
              <a:t>томдық</a:t>
            </a:r>
            <a:r>
              <a:rPr lang="ru-RU" sz="1400" b="1" i="1" dirty="0" smtClean="0">
                <a:solidFill>
                  <a:srgbClr val="0070C0"/>
                </a:solidFill>
                <a:latin typeface="Times New Roman" pitchFamily="18" charset="0"/>
                <a:cs typeface="Times New Roman" pitchFamily="18" charset="0"/>
              </a:rPr>
              <a:t>. Т. 2. Алтын Орда </a:t>
            </a:r>
            <a:r>
              <a:rPr lang="ru-RU" sz="1400" b="1" i="1" dirty="0" err="1" smtClean="0">
                <a:solidFill>
                  <a:srgbClr val="0070C0"/>
                </a:solidFill>
                <a:latin typeface="Times New Roman" pitchFamily="18" charset="0"/>
                <a:cs typeface="Times New Roman" pitchFamily="18" charset="0"/>
              </a:rPr>
              <a:t>дәуірінен </a:t>
            </a:r>
            <a:r>
              <a:rPr lang="ru-RU" sz="1400" b="1" i="1" dirty="0" smtClean="0">
                <a:solidFill>
                  <a:srgbClr val="0070C0"/>
                </a:solidFill>
                <a:latin typeface="Times New Roman" pitchFamily="18" charset="0"/>
                <a:cs typeface="Times New Roman" pitchFamily="18" charset="0"/>
              </a:rPr>
              <a:t>он </a:t>
            </a:r>
            <a:r>
              <a:rPr lang="ru-RU" sz="1400" b="1" i="1" dirty="0" err="1" smtClean="0">
                <a:solidFill>
                  <a:srgbClr val="0070C0"/>
                </a:solidFill>
                <a:latin typeface="Times New Roman" pitchFamily="18" charset="0"/>
                <a:cs typeface="Times New Roman" pitchFamily="18" charset="0"/>
              </a:rPr>
              <a:t>тоғызыншы ғасырдың ортасына</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дейінгі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Қазақстан </a:t>
            </a:r>
            <a:r>
              <a:rPr lang="ru-RU" sz="1400" b="1" i="1" dirty="0" smtClean="0">
                <a:solidFill>
                  <a:srgbClr val="0070C0"/>
                </a:solidFill>
                <a:latin typeface="Times New Roman" pitchFamily="18" charset="0"/>
                <a:cs typeface="Times New Roman" pitchFamily="18" charset="0"/>
              </a:rPr>
              <a:t>/ сост. О. </a:t>
            </a:r>
            <a:r>
              <a:rPr lang="ru-RU" sz="1400" b="1" i="1" dirty="0" err="1" smtClean="0">
                <a:solidFill>
                  <a:srgbClr val="0070C0"/>
                </a:solidFill>
                <a:latin typeface="Times New Roman" pitchFamily="18" charset="0"/>
                <a:cs typeface="Times New Roman" pitchFamily="18" charset="0"/>
              </a:rPr>
              <a:t>Жанайдаров</a:t>
            </a:r>
            <a:r>
              <a:rPr lang="ru-RU" sz="1400" b="1" i="1" dirty="0" smtClean="0">
                <a:solidFill>
                  <a:srgbClr val="0070C0"/>
                </a:solidFill>
                <a:latin typeface="Times New Roman" pitchFamily="18" charset="0"/>
                <a:cs typeface="Times New Roman" pitchFamily="18" charset="0"/>
              </a:rPr>
              <a:t> ; </a:t>
            </a:r>
            <a:r>
              <a:rPr lang="ru-RU" sz="1400" b="1" i="1" dirty="0" smtClean="0">
                <a:solidFill>
                  <a:srgbClr val="0070C0"/>
                </a:solidFill>
                <a:latin typeface="Times New Roman" pitchFamily="18" charset="0"/>
                <a:cs typeface="Times New Roman" pitchFamily="18" charset="0"/>
              </a:rPr>
              <a:t>худ. </a:t>
            </a:r>
            <a:r>
              <a:rPr lang="ru-RU" sz="1400" b="1" i="1" dirty="0" smtClean="0">
                <a:solidFill>
                  <a:srgbClr val="0070C0"/>
                </a:solidFill>
                <a:latin typeface="Times New Roman" pitchFamily="18" charset="0"/>
                <a:cs typeface="Times New Roman" pitchFamily="18" charset="0"/>
              </a:rPr>
              <a:t>Л. </a:t>
            </a:r>
            <a:r>
              <a:rPr lang="ru-RU" sz="1400" b="1" i="1" dirty="0" err="1" smtClean="0">
                <a:solidFill>
                  <a:srgbClr val="0070C0"/>
                </a:solidFill>
                <a:latin typeface="Times New Roman" pitchFamily="18" charset="0"/>
                <a:cs typeface="Times New Roman" pitchFamily="18" charset="0"/>
              </a:rPr>
              <a:t>Тетенко</a:t>
            </a:r>
            <a:r>
              <a:rPr lang="ru-RU" sz="1400" b="1" i="1" dirty="0" smtClean="0">
                <a:solidFill>
                  <a:srgbClr val="0070C0"/>
                </a:solidFill>
                <a:latin typeface="Times New Roman" pitchFamily="18" charset="0"/>
                <a:cs typeface="Times New Roman" pitchFamily="18" charset="0"/>
              </a:rPr>
              <a:t>. - </a:t>
            </a:r>
            <a:r>
              <a:rPr lang="ru-RU" sz="1400" b="1" i="1" dirty="0" err="1" smtClean="0">
                <a:solidFill>
                  <a:srgbClr val="0070C0"/>
                </a:solidFill>
                <a:latin typeface="Times New Roman" pitchFamily="18" charset="0"/>
                <a:cs typeface="Times New Roman" pitchFamily="18" charset="0"/>
              </a:rPr>
              <a:t>Алматы</a:t>
            </a:r>
            <a:r>
              <a:rPr lang="ru-RU" sz="1400" b="1" i="1" dirty="0" smtClean="0">
                <a:solidFill>
                  <a:srgbClr val="0070C0"/>
                </a:solidFill>
                <a:latin typeface="Times New Roman" pitchFamily="18" charset="0"/>
                <a:cs typeface="Times New Roman" pitchFamily="18" charset="0"/>
              </a:rPr>
              <a:t> : ЖШС "</a:t>
            </a:r>
            <a:r>
              <a:rPr lang="ru-RU" sz="1400" b="1" i="1" dirty="0" err="1" smtClean="0">
                <a:solidFill>
                  <a:srgbClr val="0070C0"/>
                </a:solidFill>
                <a:latin typeface="Times New Roman" pitchFamily="18" charset="0"/>
                <a:cs typeface="Times New Roman" pitchFamily="18" charset="0"/>
              </a:rPr>
              <a:t>Қазақ энциклопедиясы</a:t>
            </a:r>
            <a:r>
              <a:rPr lang="ru-RU" sz="1400" b="1" i="1" dirty="0" smtClean="0">
                <a:solidFill>
                  <a:srgbClr val="0070C0"/>
                </a:solidFill>
                <a:latin typeface="Times New Roman" pitchFamily="18" charset="0"/>
                <a:cs typeface="Times New Roman" pitchFamily="18" charset="0"/>
              </a:rPr>
              <a:t>", 2006. </a:t>
            </a:r>
            <a:r>
              <a:rPr lang="ru-RU" sz="1400" b="1" i="1" dirty="0" smtClean="0">
                <a:solidFill>
                  <a:srgbClr val="0070C0"/>
                </a:solidFill>
                <a:latin typeface="Times New Roman" pitchFamily="18" charset="0"/>
                <a:cs typeface="Times New Roman" pitchFamily="18" charset="0"/>
              </a:rPr>
              <a:t>– Б. 235-236, 252.</a:t>
            </a:r>
          </a:p>
          <a:p>
            <a:pPr algn="just">
              <a:buNone/>
            </a:pPr>
            <a:endParaRPr lang="kk-KZ" sz="1400" b="1" i="1" dirty="0" smtClean="0">
              <a:solidFill>
                <a:srgbClr val="0070C0"/>
              </a:solidFill>
              <a:latin typeface="Times New Roman" pitchFamily="18" charset="0"/>
              <a:cs typeface="Times New Roman" pitchFamily="18" charset="0"/>
            </a:endParaRPr>
          </a:p>
          <a:p>
            <a:pPr algn="just">
              <a:buNone/>
            </a:pPr>
            <a:endParaRPr lang="kk-KZ" sz="1400" b="1" i="1" dirty="0" smtClean="0">
              <a:solidFill>
                <a:srgbClr val="0070C0"/>
              </a:solidFill>
              <a:latin typeface="Times New Roman" pitchFamily="18" charset="0"/>
              <a:cs typeface="Times New Roman" pitchFamily="18" charset="0"/>
            </a:endParaRPr>
          </a:p>
          <a:p>
            <a:pPr algn="just">
              <a:buNone/>
            </a:pPr>
            <a:r>
              <a:rPr lang="kk-KZ" sz="1400" b="1" i="1" dirty="0" smtClean="0">
                <a:solidFill>
                  <a:srgbClr val="0070C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Көркемсуретті Қазақстан </a:t>
            </a:r>
            <a:r>
              <a:rPr lang="ru-RU" sz="1400" b="1" i="1" dirty="0" err="1" smtClean="0">
                <a:solidFill>
                  <a:srgbClr val="FF0000"/>
                </a:solidFill>
                <a:latin typeface="Times New Roman" pitchFamily="18" charset="0"/>
                <a:cs typeface="Times New Roman" pitchFamily="18" charset="0"/>
              </a:rPr>
              <a:t>тарихының екінші</a:t>
            </a:r>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томы</a:t>
            </a:r>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ортағасырға, Қазақ хандығының құрылу және қалыптасу кезеңіне, жоңғар басқыншыларына қарсы </a:t>
            </a:r>
            <a:r>
              <a:rPr lang="ru-RU" sz="1400" b="1" i="1" dirty="0" smtClean="0">
                <a:solidFill>
                  <a:srgbClr val="FF0000"/>
                </a:solidFill>
                <a:latin typeface="Times New Roman" pitchFamily="18" charset="0"/>
                <a:cs typeface="Times New Roman" pitchFamily="18" charset="0"/>
              </a:rPr>
              <a:t>300 </a:t>
            </a:r>
            <a:r>
              <a:rPr lang="ru-RU" sz="1400" b="1" i="1" dirty="0" err="1" smtClean="0">
                <a:solidFill>
                  <a:srgbClr val="FF0000"/>
                </a:solidFill>
                <a:latin typeface="Times New Roman" pitchFamily="18" charset="0"/>
                <a:cs typeface="Times New Roman" pitchFamily="18" charset="0"/>
              </a:rPr>
              <a:t>жылға созылған кескілескен</a:t>
            </a:r>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шайқастарға</a:t>
            </a:r>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алғашқы қазақ хандарына</a:t>
            </a:r>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билер</a:t>
            </a:r>
            <a:r>
              <a:rPr lang="ru-RU" sz="1400" b="1" i="1" dirty="0" smtClean="0">
                <a:solidFill>
                  <a:srgbClr val="FF0000"/>
                </a:solidFill>
                <a:latin typeface="Times New Roman" pitchFamily="18" charset="0"/>
                <a:cs typeface="Times New Roman" pitchFamily="18" charset="0"/>
              </a:rPr>
              <a:t> мен </a:t>
            </a:r>
            <a:r>
              <a:rPr lang="ru-RU" sz="1400" b="1" i="1" dirty="0" err="1" smtClean="0">
                <a:solidFill>
                  <a:srgbClr val="FF0000"/>
                </a:solidFill>
                <a:latin typeface="Times New Roman" pitchFamily="18" charset="0"/>
                <a:cs typeface="Times New Roman" pitchFamily="18" charset="0"/>
              </a:rPr>
              <a:t>батырларға</a:t>
            </a:r>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қазақ халқының бостандығы жолындағы күрескерлер </a:t>
            </a:r>
            <a:r>
              <a:rPr lang="ru-RU" sz="1400" b="1" i="1" dirty="0" smtClean="0">
                <a:solidFill>
                  <a:srgbClr val="FF0000"/>
                </a:solidFill>
                <a:latin typeface="Times New Roman" pitchFamily="18" charset="0"/>
                <a:cs typeface="Times New Roman" pitchFamily="18" charset="0"/>
              </a:rPr>
              <a:t>Махамбет, </a:t>
            </a:r>
            <a:r>
              <a:rPr lang="ru-RU" sz="1400" b="1" i="1" dirty="0" err="1" smtClean="0">
                <a:solidFill>
                  <a:srgbClr val="FF0000"/>
                </a:solidFill>
                <a:latin typeface="Times New Roman" pitchFamily="18" charset="0"/>
                <a:cs typeface="Times New Roman" pitchFamily="18" charset="0"/>
              </a:rPr>
              <a:t>Исатай</a:t>
            </a:r>
            <a:r>
              <a:rPr lang="ru-RU" sz="1400" b="1" i="1" dirty="0" smtClean="0">
                <a:solidFill>
                  <a:srgbClr val="FF0000"/>
                </a:solidFill>
                <a:latin typeface="Times New Roman" pitchFamily="18" charset="0"/>
                <a:cs typeface="Times New Roman" pitchFamily="18" charset="0"/>
              </a:rPr>
              <a:t>, Сырым, </a:t>
            </a:r>
            <a:r>
              <a:rPr lang="ru-RU" sz="1400" b="1" i="1" dirty="0" err="1" smtClean="0">
                <a:solidFill>
                  <a:srgbClr val="FF0000"/>
                </a:solidFill>
                <a:latin typeface="Times New Roman" pitchFamily="18" charset="0"/>
                <a:cs typeface="Times New Roman" pitchFamily="18" charset="0"/>
              </a:rPr>
              <a:t>Кенесары</a:t>
            </a:r>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өмірлеріне арналған.</a:t>
            </a:r>
            <a:r>
              <a:rPr lang="ru-RU" sz="1400" b="1" i="1" dirty="0" smtClean="0">
                <a:solidFill>
                  <a:srgbClr val="FF0000"/>
                </a:solidFill>
                <a:latin typeface="Times New Roman" pitchFamily="18" charset="0"/>
                <a:cs typeface="Times New Roman" pitchFamily="18" charset="0"/>
              </a:rPr>
              <a:t> </a:t>
            </a:r>
          </a:p>
          <a:p>
            <a:pPr algn="just">
              <a:buNone/>
            </a:pPr>
            <a:endParaRPr lang="kk-KZ" sz="1400" b="1" i="1" dirty="0" smtClean="0">
              <a:solidFill>
                <a:srgbClr val="0070C0"/>
              </a:solidFill>
              <a:latin typeface="Times New Roman" pitchFamily="18" charset="0"/>
              <a:cs typeface="Times New Roman" pitchFamily="18" charset="0"/>
            </a:endParaRPr>
          </a:p>
          <a:p>
            <a:pPr algn="just">
              <a:buNone/>
            </a:pPr>
            <a:r>
              <a:rPr lang="kk-KZ" sz="1400" b="1" i="1" dirty="0" smtClean="0">
                <a:solidFill>
                  <a:srgbClr val="0070C0"/>
                </a:solidFill>
                <a:latin typeface="Times New Roman" pitchFamily="18" charset="0"/>
                <a:cs typeface="Times New Roman" pitchFamily="18" charset="0"/>
              </a:rPr>
              <a:t>             Барлығы: 5 дана, кітап қорын сақтау бөлімі (3), оқу залы (2).</a:t>
            </a:r>
            <a:endParaRPr lang="ru-RU" sz="1400" b="1" i="1" dirty="0" smtClean="0">
              <a:solidFill>
                <a:srgbClr val="0070C0"/>
              </a:solidFill>
              <a:latin typeface="Times New Roman" pitchFamily="18" charset="0"/>
              <a:cs typeface="Times New Roman" pitchFamily="18" charset="0"/>
            </a:endParaRPr>
          </a:p>
          <a:p>
            <a:pPr algn="just">
              <a:buNone/>
            </a:pPr>
            <a:endParaRPr lang="kk-KZ" sz="1400" b="1" i="1" dirty="0" smtClean="0">
              <a:solidFill>
                <a:srgbClr val="0070C0"/>
              </a:solidFill>
              <a:latin typeface="Times New Roman" pitchFamily="18" charset="0"/>
              <a:cs typeface="Times New Roman" pitchFamily="18" charset="0"/>
            </a:endParaRPr>
          </a:p>
          <a:p>
            <a:pPr algn="just">
              <a:buNone/>
            </a:pPr>
            <a:endParaRPr lang="ru-RU" sz="1400" b="1" i="1" dirty="0" smtClean="0">
              <a:solidFill>
                <a:srgbClr val="0070C0"/>
              </a:solidFill>
              <a:latin typeface="Times New Roman" pitchFamily="18" charset="0"/>
              <a:cs typeface="Times New Roman" pitchFamily="18" charset="0"/>
            </a:endParaRPr>
          </a:p>
          <a:p>
            <a:pPr algn="just">
              <a:buNone/>
            </a:pPr>
            <a:endParaRPr lang="kk-KZ" sz="1400" b="1" i="1" dirty="0" smtClean="0">
              <a:solidFill>
                <a:srgbClr val="0070C0"/>
              </a:solidFill>
              <a:latin typeface="Times New Roman" pitchFamily="18" charset="0"/>
              <a:cs typeface="Times New Roman" pitchFamily="18" charset="0"/>
            </a:endParaRPr>
          </a:p>
          <a:p>
            <a:pPr algn="just">
              <a:buNone/>
            </a:pPr>
            <a:r>
              <a:rPr lang="kk-KZ" sz="1400" b="1" i="1" dirty="0" smtClean="0">
                <a:solidFill>
                  <a:srgbClr val="0070C0"/>
                </a:solidFill>
                <a:latin typeface="Times New Roman" pitchFamily="18" charset="0"/>
                <a:cs typeface="Times New Roman" pitchFamily="18" charset="0"/>
              </a:rPr>
              <a:t>              </a:t>
            </a:r>
            <a:endParaRPr lang="ru-RU" sz="1400" b="1" i="1" dirty="0" smtClean="0">
              <a:solidFill>
                <a:srgbClr val="0070C0"/>
              </a:solidFill>
              <a:latin typeface="Times New Roman" pitchFamily="18" charset="0"/>
              <a:cs typeface="Times New Roman" pitchFamily="18" charset="0"/>
            </a:endParaRPr>
          </a:p>
          <a:p>
            <a:pPr algn="just">
              <a:buNone/>
            </a:pPr>
            <a:endParaRPr lang="kk-KZ" sz="1800" b="1" i="1" dirty="0" smtClean="0">
              <a:solidFill>
                <a:srgbClr val="0070C0"/>
              </a:solidFill>
              <a:latin typeface="Times New Roman" pitchFamily="18" charset="0"/>
              <a:cs typeface="Times New Roman" pitchFamily="18" charset="0"/>
            </a:endParaRPr>
          </a:p>
          <a:p>
            <a:pPr algn="just">
              <a:buNone/>
            </a:pPr>
            <a:endParaRPr lang="ru-RU" sz="1800" b="1" i="1" dirty="0">
              <a:solidFill>
                <a:srgbClr val="0070C0"/>
              </a:solidFill>
              <a:latin typeface="Times New Roman" pitchFamily="18" charset="0"/>
              <a:cs typeface="Times New Roman" pitchFamily="18" charset="0"/>
            </a:endParaRPr>
          </a:p>
        </p:txBody>
      </p:sp>
      <p:pic>
        <p:nvPicPr>
          <p:cNvPr id="2050" name="Picture 2"/>
          <p:cNvPicPr>
            <a:picLocks noGrp="1" noChangeAspect="1" noChangeArrowheads="1"/>
          </p:cNvPicPr>
          <p:nvPr>
            <p:ph sz="half" idx="1"/>
          </p:nvPr>
        </p:nvPicPr>
        <p:blipFill>
          <a:blip r:embed="rId2"/>
          <a:srcRect/>
          <a:stretch>
            <a:fillRect/>
          </a:stretch>
        </p:blipFill>
        <p:spPr bwMode="auto">
          <a:xfrm>
            <a:off x="500034" y="571480"/>
            <a:ext cx="2817677"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786182" y="428604"/>
            <a:ext cx="4900618" cy="5697559"/>
          </a:xfrm>
        </p:spPr>
        <p:txBody>
          <a:bodyPr>
            <a:normAutofit/>
          </a:bodyPr>
          <a:lstStyle/>
          <a:p>
            <a:pPr algn="just">
              <a:buNone/>
            </a:pPr>
            <a:r>
              <a:rPr lang="ru-RU" sz="1800" b="1" i="1" dirty="0" smtClean="0">
                <a:solidFill>
                  <a:srgbClr val="0070C0"/>
                </a:solidFill>
                <a:latin typeface="Times New Roman" pitchFamily="18" charset="0"/>
                <a:cs typeface="Times New Roman" pitchFamily="18" charset="0"/>
              </a:rPr>
              <a:t>                Сырым </a:t>
            </a:r>
            <a:r>
              <a:rPr lang="ru-RU" sz="1800" b="1" i="1" dirty="0" err="1" smtClean="0">
                <a:solidFill>
                  <a:srgbClr val="0070C0"/>
                </a:solidFill>
                <a:latin typeface="Times New Roman" pitchFamily="18" charset="0"/>
                <a:cs typeface="Times New Roman" pitchFamily="18" charset="0"/>
              </a:rPr>
              <a:t>Датұлы </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Тарихи</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тұлғалар </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танымдық-көпшілік басылым</a:t>
            </a:r>
            <a:r>
              <a:rPr lang="ru-RU" sz="1800" b="1" i="1" dirty="0" smtClean="0">
                <a:solidFill>
                  <a:srgbClr val="0070C0"/>
                </a:solidFill>
                <a:latin typeface="Times New Roman" pitchFamily="18" charset="0"/>
                <a:cs typeface="Times New Roman" pitchFamily="18" charset="0"/>
              </a:rPr>
              <a:t>. ҚР </a:t>
            </a:r>
            <a:r>
              <a:rPr lang="ru-RU" sz="1800" b="1" i="1" dirty="0" err="1" smtClean="0">
                <a:solidFill>
                  <a:srgbClr val="0070C0"/>
                </a:solidFill>
                <a:latin typeface="Times New Roman" pitchFamily="18" charset="0"/>
                <a:cs typeface="Times New Roman" pitchFamily="18" charset="0"/>
              </a:rPr>
              <a:t>Білім</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және ғылым министрлігі</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Мектеп</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жасындағы оқушылар </a:t>
            </a:r>
            <a:r>
              <a:rPr lang="ru-RU" sz="1800" b="1" i="1" dirty="0" smtClean="0">
                <a:solidFill>
                  <a:srgbClr val="0070C0"/>
                </a:solidFill>
                <a:latin typeface="Times New Roman" pitchFamily="18" charset="0"/>
                <a:cs typeface="Times New Roman" pitchFamily="18" charset="0"/>
              </a:rPr>
              <a:t>мен </a:t>
            </a:r>
            <a:r>
              <a:rPr lang="ru-RU" sz="1800" b="1" i="1" dirty="0" err="1" smtClean="0">
                <a:solidFill>
                  <a:srgbClr val="0070C0"/>
                </a:solidFill>
                <a:latin typeface="Times New Roman" pitchFamily="18" charset="0"/>
                <a:cs typeface="Times New Roman" pitchFamily="18" charset="0"/>
              </a:rPr>
              <a:t>көпшілікке арналған </a:t>
            </a:r>
            <a:r>
              <a:rPr lang="ru-RU" sz="1800" b="1" i="1" dirty="0" smtClean="0">
                <a:solidFill>
                  <a:srgbClr val="0070C0"/>
                </a:solidFill>
                <a:latin typeface="Times New Roman" pitchFamily="18" charset="0"/>
                <a:cs typeface="Times New Roman" pitchFamily="18" charset="0"/>
              </a:rPr>
              <a:t>/ сост. Б. </a:t>
            </a:r>
            <a:r>
              <a:rPr lang="ru-RU" sz="1800" b="1" i="1" dirty="0" err="1" smtClean="0">
                <a:solidFill>
                  <a:srgbClr val="0070C0"/>
                </a:solidFill>
                <a:latin typeface="Times New Roman" pitchFamily="18" charset="0"/>
                <a:cs typeface="Times New Roman" pitchFamily="18" charset="0"/>
              </a:rPr>
              <a:t>Тоғысбаев, </a:t>
            </a:r>
            <a:r>
              <a:rPr lang="ru-RU" sz="1800" b="1" i="1" dirty="0" smtClean="0">
                <a:solidFill>
                  <a:srgbClr val="0070C0"/>
                </a:solidFill>
                <a:latin typeface="Times New Roman" pitchFamily="18" charset="0"/>
                <a:cs typeface="Times New Roman" pitchFamily="18" charset="0"/>
              </a:rPr>
              <a:t>А. </a:t>
            </a:r>
            <a:r>
              <a:rPr lang="ru-RU" sz="1800" b="1" i="1" dirty="0" err="1" smtClean="0">
                <a:solidFill>
                  <a:srgbClr val="0070C0"/>
                </a:solidFill>
                <a:latin typeface="Times New Roman" pitchFamily="18" charset="0"/>
                <a:cs typeface="Times New Roman" pitchFamily="18" charset="0"/>
              </a:rPr>
              <a:t>Сужикова</a:t>
            </a:r>
            <a:r>
              <a:rPr lang="ru-RU" sz="1800" b="1" i="1" dirty="0" smtClean="0">
                <a:solidFill>
                  <a:srgbClr val="0070C0"/>
                </a:solidFill>
                <a:latin typeface="Times New Roman" pitchFamily="18" charset="0"/>
                <a:cs typeface="Times New Roman" pitchFamily="18" charset="0"/>
              </a:rPr>
              <a:t>. - </a:t>
            </a:r>
            <a:r>
              <a:rPr lang="ru-RU" sz="1800" b="1" i="1" dirty="0" err="1" smtClean="0">
                <a:solidFill>
                  <a:srgbClr val="0070C0"/>
                </a:solidFill>
                <a:latin typeface="Times New Roman" pitchFamily="18" charset="0"/>
                <a:cs typeface="Times New Roman" pitchFamily="18" charset="0"/>
              </a:rPr>
              <a:t>Алматы</a:t>
            </a:r>
            <a:r>
              <a:rPr lang="ru-RU" sz="1800" b="1" i="1" dirty="0" smtClean="0">
                <a:solidFill>
                  <a:srgbClr val="0070C0"/>
                </a:solidFill>
                <a:latin typeface="Times New Roman" pitchFamily="18" charset="0"/>
                <a:cs typeface="Times New Roman" pitchFamily="18" charset="0"/>
              </a:rPr>
              <a:t> : "</a:t>
            </a:r>
            <a:r>
              <a:rPr lang="ru-RU" sz="1800" b="1" i="1" dirty="0" err="1" smtClean="0">
                <a:solidFill>
                  <a:srgbClr val="0070C0"/>
                </a:solidFill>
                <a:latin typeface="Times New Roman" pitchFamily="18" charset="0"/>
                <a:cs typeface="Times New Roman" pitchFamily="18" charset="0"/>
              </a:rPr>
              <a:t>Алматыкітап</a:t>
            </a:r>
            <a:r>
              <a:rPr lang="ru-RU" sz="1800" b="1" i="1" dirty="0" smtClean="0">
                <a:solidFill>
                  <a:srgbClr val="0070C0"/>
                </a:solidFill>
                <a:latin typeface="Times New Roman" pitchFamily="18" charset="0"/>
                <a:cs typeface="Times New Roman" pitchFamily="18" charset="0"/>
              </a:rPr>
              <a:t>" ЖШС, 2005. </a:t>
            </a:r>
            <a:r>
              <a:rPr lang="ru-RU" sz="1800" b="1" i="1" dirty="0" smtClean="0">
                <a:solidFill>
                  <a:srgbClr val="0070C0"/>
                </a:solidFill>
                <a:latin typeface="Times New Roman" pitchFamily="18" charset="0"/>
                <a:cs typeface="Times New Roman" pitchFamily="18" charset="0"/>
              </a:rPr>
              <a:t>– Б. 337-338.</a:t>
            </a:r>
          </a:p>
          <a:p>
            <a:pPr algn="just">
              <a:buNone/>
            </a:pPr>
            <a:endParaRPr lang="kk-KZ" sz="1800" b="1" i="1" dirty="0" smtClean="0">
              <a:solidFill>
                <a:srgbClr val="0070C0"/>
              </a:solidFill>
              <a:latin typeface="Times New Roman" pitchFamily="18" charset="0"/>
              <a:cs typeface="Times New Roman" pitchFamily="18" charset="0"/>
            </a:endParaRPr>
          </a:p>
          <a:p>
            <a:pPr algn="just">
              <a:buNone/>
            </a:pPr>
            <a:r>
              <a:rPr lang="kk-KZ" sz="1800" b="1" i="1" dirty="0" smtClean="0">
                <a:solidFill>
                  <a:srgbClr val="0070C0"/>
                </a:solidFill>
                <a:latin typeface="Times New Roman" pitchFamily="18" charset="0"/>
                <a:cs typeface="Times New Roman" pitchFamily="18" charset="0"/>
              </a:rPr>
              <a:t>              </a:t>
            </a:r>
            <a:r>
              <a:rPr lang="kk-KZ" sz="1800" b="1" i="1" dirty="0" smtClean="0">
                <a:solidFill>
                  <a:srgbClr val="FF0000"/>
                </a:solidFill>
                <a:latin typeface="Times New Roman" pitchFamily="18" charset="0"/>
                <a:cs typeface="Times New Roman" pitchFamily="18" charset="0"/>
              </a:rPr>
              <a:t>Кітапқа ел тарихының әйгілі тұлғалары туралы қысқаша мағлұмат берілген.</a:t>
            </a:r>
            <a:endParaRPr lang="ru-RU" sz="1800" b="1" i="1" dirty="0" smtClean="0">
              <a:solidFill>
                <a:srgbClr val="FF0000"/>
              </a:solidFill>
              <a:latin typeface="Times New Roman" pitchFamily="18" charset="0"/>
              <a:cs typeface="Times New Roman" pitchFamily="18" charset="0"/>
            </a:endParaRPr>
          </a:p>
          <a:p>
            <a:pPr algn="just">
              <a:buNone/>
            </a:pPr>
            <a:endParaRPr lang="kk-KZ" sz="1800" b="1" i="1" dirty="0" smtClean="0">
              <a:solidFill>
                <a:srgbClr val="0070C0"/>
              </a:solidFill>
              <a:latin typeface="Times New Roman" pitchFamily="18" charset="0"/>
              <a:cs typeface="Times New Roman" pitchFamily="18" charset="0"/>
            </a:endParaRPr>
          </a:p>
          <a:p>
            <a:pPr algn="just">
              <a:buNone/>
            </a:pPr>
            <a:endParaRPr lang="kk-KZ" sz="1800" b="1" i="1" dirty="0" smtClean="0">
              <a:solidFill>
                <a:srgbClr val="0070C0"/>
              </a:solidFill>
              <a:latin typeface="Times New Roman" pitchFamily="18" charset="0"/>
              <a:cs typeface="Times New Roman" pitchFamily="18" charset="0"/>
            </a:endParaRPr>
          </a:p>
          <a:p>
            <a:pPr algn="just">
              <a:buNone/>
            </a:pPr>
            <a:r>
              <a:rPr lang="kk-KZ" sz="1800" b="1" i="1" dirty="0" smtClean="0">
                <a:solidFill>
                  <a:srgbClr val="0070C0"/>
                </a:solidFill>
                <a:latin typeface="Times New Roman" pitchFamily="18" charset="0"/>
                <a:cs typeface="Times New Roman" pitchFamily="18" charset="0"/>
              </a:rPr>
              <a:t>          Барлығы: 9 дана, кітап қорын сақтау бөлімі (1), оқу залы (8).</a:t>
            </a:r>
            <a:endParaRPr lang="kk-KZ" sz="1800" b="1" i="1" dirty="0" smtClean="0">
              <a:solidFill>
                <a:srgbClr val="0070C0"/>
              </a:solidFill>
              <a:latin typeface="Times New Roman" pitchFamily="18" charset="0"/>
              <a:cs typeface="Times New Roman" pitchFamily="18" charset="0"/>
            </a:endParaRPr>
          </a:p>
          <a:p>
            <a:pPr algn="just">
              <a:buNone/>
            </a:pPr>
            <a:r>
              <a:rPr lang="kk-KZ" sz="1800" b="1" i="1" dirty="0" smtClean="0">
                <a:solidFill>
                  <a:srgbClr val="0070C0"/>
                </a:solidFill>
                <a:latin typeface="Times New Roman" pitchFamily="18" charset="0"/>
                <a:cs typeface="Times New Roman" pitchFamily="18" charset="0"/>
              </a:rPr>
              <a:t>           </a:t>
            </a:r>
            <a:endParaRPr lang="ru-RU" sz="1800" b="1" i="1" dirty="0">
              <a:solidFill>
                <a:srgbClr val="0070C0"/>
              </a:solidFill>
              <a:latin typeface="Times New Roman" pitchFamily="18" charset="0"/>
              <a:cs typeface="Times New Roman" pitchFamily="18" charset="0"/>
            </a:endParaRPr>
          </a:p>
        </p:txBody>
      </p:sp>
      <p:pic>
        <p:nvPicPr>
          <p:cNvPr id="12290" name="Picture 2"/>
          <p:cNvPicPr>
            <a:picLocks noGrp="1" noChangeAspect="1" noChangeArrowheads="1"/>
          </p:cNvPicPr>
          <p:nvPr>
            <p:ph sz="half" idx="1"/>
          </p:nvPr>
        </p:nvPicPr>
        <p:blipFill>
          <a:blip r:embed="rId2"/>
          <a:srcRect/>
          <a:stretch>
            <a:fillRect/>
          </a:stretch>
        </p:blipFill>
        <p:spPr bwMode="auto">
          <a:xfrm>
            <a:off x="428596" y="857232"/>
            <a:ext cx="3315157"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786182" y="214290"/>
            <a:ext cx="5072098" cy="6357982"/>
          </a:xfrm>
        </p:spPr>
        <p:txBody>
          <a:bodyPr>
            <a:normAutofit/>
          </a:bodyPr>
          <a:lstStyle/>
          <a:p>
            <a:pPr>
              <a:buNone/>
            </a:pPr>
            <a:r>
              <a:rPr lang="ru-RU" sz="1600" b="1" i="1" dirty="0" smtClean="0">
                <a:latin typeface="Times New Roman" pitchFamily="18" charset="0"/>
                <a:cs typeface="Times New Roman" pitchFamily="18" charset="0"/>
              </a:rPr>
              <a:t>       </a:t>
            </a:r>
          </a:p>
          <a:p>
            <a:pPr algn="just">
              <a:buNone/>
            </a:pPr>
            <a:r>
              <a:rPr lang="ru-RU" sz="1600" b="1" i="1" dirty="0" smtClean="0">
                <a:solidFill>
                  <a:srgbClr val="0070C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Акбай</a:t>
            </a:r>
            <a:r>
              <a:rPr lang="ru-RU" sz="1600" b="1" i="1" dirty="0" smtClean="0">
                <a:solidFill>
                  <a:srgbClr val="0070C0"/>
                </a:solidFill>
                <a:latin typeface="Times New Roman" pitchFamily="18" charset="0"/>
                <a:cs typeface="Times New Roman" pitchFamily="18" charset="0"/>
              </a:rPr>
              <a:t>, Ж. Радуга </a:t>
            </a:r>
            <a:r>
              <a:rPr lang="ru-RU" sz="1600" b="1" i="1" dirty="0" err="1" smtClean="0">
                <a:solidFill>
                  <a:srgbClr val="0070C0"/>
                </a:solidFill>
                <a:latin typeface="Times New Roman" pitchFamily="18" charset="0"/>
                <a:cs typeface="Times New Roman" pitchFamily="18" charset="0"/>
              </a:rPr>
              <a:t>Ақ Жайык</a:t>
            </a:r>
            <a:r>
              <a:rPr lang="ru-RU" sz="1600" b="1" i="1" dirty="0" smtClean="0">
                <a:solidFill>
                  <a:srgbClr val="0070C0"/>
                </a:solidFill>
                <a:latin typeface="Times New Roman" pitchFamily="18" charset="0"/>
                <a:cs typeface="Times New Roman" pitchFamily="18" charset="0"/>
              </a:rPr>
              <a:t> / </a:t>
            </a:r>
            <a:r>
              <a:rPr lang="ru-RU" sz="1600" b="1" i="1" dirty="0" err="1" smtClean="0">
                <a:solidFill>
                  <a:srgbClr val="0070C0"/>
                </a:solidFill>
                <a:latin typeface="Times New Roman" pitchFamily="18" charset="0"/>
                <a:cs typeface="Times New Roman" pitchFamily="18" charset="0"/>
              </a:rPr>
              <a:t>Акбай</a:t>
            </a:r>
            <a:r>
              <a:rPr lang="ru-RU" sz="1600" b="1" i="1" dirty="0" smtClean="0">
                <a:solidFill>
                  <a:srgbClr val="0070C0"/>
                </a:solidFill>
                <a:latin typeface="Times New Roman" pitchFamily="18" charset="0"/>
                <a:cs typeface="Times New Roman" pitchFamily="18" charset="0"/>
              </a:rPr>
              <a:t> Ж. - Самара : </a:t>
            </a:r>
            <a:r>
              <a:rPr lang="ru-RU" sz="1600" b="1" i="1" dirty="0" err="1" smtClean="0">
                <a:solidFill>
                  <a:srgbClr val="0070C0"/>
                </a:solidFill>
                <a:latin typeface="Times New Roman" pitchFamily="18" charset="0"/>
                <a:cs typeface="Times New Roman" pitchFamily="18" charset="0"/>
              </a:rPr>
              <a:t>Самар</a:t>
            </a:r>
            <a:r>
              <a:rPr lang="ru-RU" sz="1600" b="1" i="1" dirty="0" smtClean="0">
                <a:solidFill>
                  <a:srgbClr val="0070C0"/>
                </a:solidFill>
                <a:latin typeface="Times New Roman" pitchFamily="18" charset="0"/>
                <a:cs typeface="Times New Roman" pitchFamily="18" charset="0"/>
              </a:rPr>
              <a:t>. Дом печати, 1997. - 320 с. </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ru-RU" sz="1600" b="1" i="1" dirty="0" smtClean="0">
                <a:solidFill>
                  <a:srgbClr val="0070C0"/>
                </a:solidFill>
                <a:latin typeface="Times New Roman" pitchFamily="18" charset="0"/>
                <a:cs typeface="Times New Roman" pitchFamily="18" charset="0"/>
              </a:rPr>
              <a:t>            </a:t>
            </a:r>
            <a:r>
              <a:rPr lang="ru-RU" sz="1600" b="1" i="1" dirty="0" smtClean="0">
                <a:solidFill>
                  <a:srgbClr val="FF0000"/>
                </a:solidFill>
                <a:latin typeface="Times New Roman" pitchFamily="18" charset="0"/>
                <a:cs typeface="Times New Roman" pitchFamily="18" charset="0"/>
              </a:rPr>
              <a:t>Данная книга освещает истории </a:t>
            </a:r>
            <a:r>
              <a:rPr lang="ru-RU" sz="1600" b="1" i="1" dirty="0" err="1" smtClean="0">
                <a:solidFill>
                  <a:srgbClr val="FF0000"/>
                </a:solidFill>
                <a:latin typeface="Times New Roman" pitchFamily="18" charset="0"/>
                <a:cs typeface="Times New Roman" pitchFamily="18" charset="0"/>
              </a:rPr>
              <a:t>Приуралья</a:t>
            </a:r>
            <a:r>
              <a:rPr lang="ru-RU" sz="1600" b="1" i="1" dirty="0" smtClean="0">
                <a:solidFill>
                  <a:srgbClr val="FF0000"/>
                </a:solidFill>
                <a:latin typeface="Times New Roman" pitchFamily="18" charset="0"/>
                <a:cs typeface="Times New Roman" pitchFamily="18" charset="0"/>
              </a:rPr>
              <a:t>, хронологическая рамка ее обширна:  здесь и история взаимоотношений между различными народами, биографические описания известных исторических деятелей и очерки по современным событиям. Книга написана в жанре историко-журналистской публицистики.</a:t>
            </a:r>
          </a:p>
          <a:p>
            <a:pPr algn="just">
              <a:buNone/>
            </a:pPr>
            <a:endParaRPr lang="ru-RU" sz="1600" b="1" i="1" dirty="0" smtClean="0">
              <a:solidFill>
                <a:srgbClr val="FF0000"/>
              </a:solidFill>
              <a:latin typeface="Times New Roman" pitchFamily="18" charset="0"/>
              <a:cs typeface="Times New Roman" pitchFamily="18" charset="0"/>
            </a:endParaRPr>
          </a:p>
          <a:p>
            <a:pPr algn="just">
              <a:buNone/>
            </a:pPr>
            <a:endParaRPr lang="ru-RU" sz="1600" b="1" i="1" dirty="0" smtClean="0">
              <a:solidFill>
                <a:srgbClr val="FF0000"/>
              </a:solidFill>
              <a:latin typeface="Times New Roman" pitchFamily="18" charset="0"/>
              <a:cs typeface="Times New Roman" pitchFamily="18" charset="0"/>
            </a:endParaRPr>
          </a:p>
          <a:p>
            <a:pPr algn="just">
              <a:buNone/>
            </a:pPr>
            <a:r>
              <a:rPr lang="ru-RU" sz="1600" b="1" i="1" dirty="0" smtClean="0">
                <a:solidFill>
                  <a:srgbClr val="FF0000"/>
                </a:solidFill>
                <a:latin typeface="Times New Roman" pitchFamily="18" charset="0"/>
                <a:cs typeface="Times New Roman" pitchFamily="18" charset="0"/>
              </a:rPr>
              <a:t>              Всего: 2 </a:t>
            </a:r>
            <a:r>
              <a:rPr lang="ru-RU" sz="1600" b="1" i="1" dirty="0" err="1" smtClean="0">
                <a:solidFill>
                  <a:srgbClr val="FF0000"/>
                </a:solidFill>
                <a:latin typeface="Times New Roman" pitchFamily="18" charset="0"/>
                <a:cs typeface="Times New Roman" pitchFamily="18" charset="0"/>
              </a:rPr>
              <a:t>экз</a:t>
            </a:r>
            <a:r>
              <a:rPr lang="ru-RU" sz="1600" b="1" i="1" dirty="0" smtClean="0">
                <a:solidFill>
                  <a:srgbClr val="FF0000"/>
                </a:solidFill>
                <a:latin typeface="Times New Roman" pitchFamily="18" charset="0"/>
                <a:cs typeface="Times New Roman" pitchFamily="18" charset="0"/>
              </a:rPr>
              <a:t> (</a:t>
            </a:r>
            <a:r>
              <a:rPr lang="ru-RU" sz="1600" b="1" i="1" dirty="0" err="1" smtClean="0">
                <a:solidFill>
                  <a:srgbClr val="FF0000"/>
                </a:solidFill>
                <a:latin typeface="Times New Roman" pitchFamily="18" charset="0"/>
                <a:cs typeface="Times New Roman" pitchFamily="18" charset="0"/>
              </a:rPr>
              <a:t>чз</a:t>
            </a:r>
            <a:r>
              <a:rPr lang="ru-RU" sz="1600" b="1" i="1" dirty="0" smtClean="0">
                <a:solidFill>
                  <a:srgbClr val="FF0000"/>
                </a:solidFill>
                <a:latin typeface="Times New Roman" pitchFamily="18" charset="0"/>
                <a:cs typeface="Times New Roman" pitchFamily="18" charset="0"/>
              </a:rPr>
              <a:t>).</a:t>
            </a:r>
            <a:endParaRPr lang="ru-RU" sz="1600" b="1" i="1" dirty="0">
              <a:solidFill>
                <a:srgbClr val="FF0000"/>
              </a:solidFill>
              <a:latin typeface="Times New Roman" pitchFamily="18" charset="0"/>
              <a:cs typeface="Times New Roman" pitchFamily="18" charset="0"/>
            </a:endParaRPr>
          </a:p>
        </p:txBody>
      </p:sp>
      <p:pic>
        <p:nvPicPr>
          <p:cNvPr id="3074" name="Picture 2"/>
          <p:cNvPicPr>
            <a:picLocks noGrp="1" noChangeAspect="1" noChangeArrowheads="1"/>
          </p:cNvPicPr>
          <p:nvPr>
            <p:ph sz="half" idx="1"/>
          </p:nvPr>
        </p:nvPicPr>
        <p:blipFill>
          <a:blip r:embed="rId2"/>
          <a:srcRect/>
          <a:stretch>
            <a:fillRect/>
          </a:stretch>
        </p:blipFill>
        <p:spPr bwMode="auto">
          <a:xfrm>
            <a:off x="642911" y="785794"/>
            <a:ext cx="2953913"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1333</Words>
  <Application>Microsoft Office PowerPoint</Application>
  <PresentationFormat>Экран (4:3)</PresentationFormat>
  <Paragraphs>102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  Назарларыңызға рахмет!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74</cp:revision>
  <dcterms:created xsi:type="dcterms:W3CDTF">2023-12-19T05:44:05Z</dcterms:created>
  <dcterms:modified xsi:type="dcterms:W3CDTF">2023-12-22T06:11:24Z</dcterms:modified>
</cp:coreProperties>
</file>