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2" r:id="rId3"/>
    <p:sldId id="257" r:id="rId4"/>
    <p:sldId id="258" r:id="rId5"/>
    <p:sldId id="273" r:id="rId6"/>
    <p:sldId id="260" r:id="rId7"/>
    <p:sldId id="262" r:id="rId8"/>
    <p:sldId id="268" r:id="rId9"/>
    <p:sldId id="264" r:id="rId10"/>
    <p:sldId id="265" r:id="rId11"/>
    <p:sldId id="274" r:id="rId12"/>
    <p:sldId id="266" r:id="rId13"/>
    <p:sldId id="277" r:id="rId14"/>
    <p:sldId id="267" r:id="rId15"/>
    <p:sldId id="275" r:id="rId16"/>
    <p:sldId id="269" r:id="rId17"/>
    <p:sldId id="270" r:id="rId18"/>
    <p:sldId id="276"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1" d="100"/>
          <a:sy n="61" d="100"/>
        </p:scale>
        <p:origin x="-336"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EFF496-5F04-4C4C-8860-69164DF45C6A}" type="datetimeFigureOut">
              <a:rPr lang="ru-RU" smtClean="0"/>
              <a:pPr/>
              <a:t>15.09.2023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4E9034-6EAB-4952-85DF-B66AC816C37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F496-5F04-4C4C-8860-69164DF45C6A}" type="datetimeFigureOut">
              <a:rPr lang="ru-RU" smtClean="0"/>
              <a:pPr/>
              <a:t>15.09.2023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E9034-6EAB-4952-85DF-B66AC816C3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normAutofit/>
            <a:scene3d>
              <a:camera prst="obliqueTopLeft"/>
              <a:lightRig rig="flat" dir="tl">
                <a:rot lat="0" lon="0" rev="6600000"/>
              </a:lightRig>
            </a:scene3d>
            <a:sp3d extrusionH="25400" contourW="8890">
              <a:bevelT w="38100" h="31750"/>
              <a:contourClr>
                <a:schemeClr val="accent2">
                  <a:shade val="75000"/>
                </a:schemeClr>
              </a:contourClr>
            </a:sp3d>
          </a:bodyPr>
          <a:lstStyle/>
          <a:p>
            <a:r>
              <a:rPr lang="kk-KZ"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Ғасыр  ғұламасы</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C:\Users\User\Desktop\Досмухамедов Х. вирт\6.jpg"/>
          <p:cNvPicPr>
            <a:picLocks noChangeAspect="1" noChangeArrowheads="1"/>
          </p:cNvPicPr>
          <p:nvPr/>
        </p:nvPicPr>
        <p:blipFill>
          <a:blip r:embed="rId2">
            <a:lum contrast="40000"/>
          </a:blip>
          <a:srcRect/>
          <a:stretch>
            <a:fillRect/>
          </a:stretch>
        </p:blipFill>
        <p:spPr bwMode="auto">
          <a:xfrm>
            <a:off x="285720" y="1214422"/>
            <a:ext cx="8643998" cy="53578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286116" y="285728"/>
            <a:ext cx="5400684" cy="6286544"/>
          </a:xfrm>
        </p:spPr>
        <p:txBody>
          <a:bodyPr>
            <a:normAutofit/>
          </a:bodyPr>
          <a:lstStyle/>
          <a:p>
            <a:pPr algn="just">
              <a:buNone/>
            </a:pPr>
            <a:r>
              <a:rPr lang="kk-KZ" sz="1600" b="1" i="1" dirty="0" smtClean="0">
                <a:solidFill>
                  <a:srgbClr val="FF0000"/>
                </a:solidFill>
                <a:latin typeface="Times New Roman" pitchFamily="18" charset="0"/>
                <a:cs typeface="Times New Roman" pitchFamily="18" charset="0"/>
              </a:rPr>
              <a:t>              </a:t>
            </a:r>
          </a:p>
          <a:p>
            <a:pPr algn="just">
              <a:buNone/>
            </a:pPr>
            <a:endParaRPr lang="kk-KZ" sz="1600" b="1" i="1" dirty="0" smtClean="0">
              <a:solidFill>
                <a:srgbClr val="FF0000"/>
              </a:solidFill>
              <a:latin typeface="Times New Roman" pitchFamily="18" charset="0"/>
              <a:cs typeface="Times New Roman" pitchFamily="18" charset="0"/>
            </a:endParaRPr>
          </a:p>
          <a:p>
            <a:pPr algn="ctr">
              <a:buNone/>
            </a:pPr>
            <a:r>
              <a:rPr lang="kk-KZ" sz="1600" b="1" i="1" dirty="0" smtClean="0">
                <a:solidFill>
                  <a:srgbClr val="FF0000"/>
                </a:solidFill>
                <a:latin typeface="Times New Roman" pitchFamily="18" charset="0"/>
                <a:cs typeface="Times New Roman" pitchFamily="18" charset="0"/>
              </a:rPr>
              <a:t>               Досмұхамедұлы  Х.  Қазақтың батырлары: Исатай, Махамбет </a:t>
            </a:r>
            <a:r>
              <a:rPr lang="en-US" sz="1600" b="1" i="1" dirty="0" smtClean="0">
                <a:solidFill>
                  <a:srgbClr val="FF0000"/>
                </a:solidFill>
                <a:latin typeface="Times New Roman" pitchFamily="18" charset="0"/>
                <a:cs typeface="Times New Roman" pitchFamily="18" charset="0"/>
              </a:rPr>
              <a:t>//</a:t>
            </a:r>
            <a:r>
              <a:rPr lang="kk-KZ" sz="1600" b="1" i="1" dirty="0" smtClean="0">
                <a:solidFill>
                  <a:srgbClr val="FF0000"/>
                </a:solidFill>
                <a:latin typeface="Times New Roman" pitchFamily="18" charset="0"/>
                <a:cs typeface="Times New Roman" pitchFamily="18" charset="0"/>
              </a:rPr>
              <a:t> М. Өтемісұлы : Жинақ </a:t>
            </a:r>
            <a:r>
              <a:rPr lang="en-US" sz="1600" b="1" i="1" dirty="0" smtClean="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Құраст. Ғ. Қабдолқайырұлы. – Алматы “Арыс” баспасы, 2004. – Б. 68-113. </a:t>
            </a:r>
            <a:endParaRPr lang="ru-RU" sz="1600" b="1" i="1" dirty="0" smtClean="0">
              <a:solidFill>
                <a:srgbClr val="FF0000"/>
              </a:solidFill>
              <a:latin typeface="Times New Roman" pitchFamily="18" charset="0"/>
              <a:cs typeface="Times New Roman" pitchFamily="18" charset="0"/>
            </a:endParaRP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Атақ-даңқы алысқа кеткен ардақты ақын, жаужүрек батыр М. Өтемісұлының өмірі мен шығармашылық жолына арналған бұл жинаққа ақынның өмірін, шығармасын зерттеген ғалымдардың, тарихшылардың, танымал музыканттардың іргелі мақалалары енгізіліп отыр. </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оқу залы</a:t>
            </a:r>
            <a:endParaRPr lang="ru-RU" sz="1600" b="1" i="1" dirty="0">
              <a:solidFill>
                <a:srgbClr val="0070C0"/>
              </a:solidFill>
              <a:latin typeface="Times New Roman" pitchFamily="18" charset="0"/>
              <a:cs typeface="Times New Roman" pitchFamily="18" charset="0"/>
            </a:endParaRPr>
          </a:p>
        </p:txBody>
      </p:sp>
      <p:pic>
        <p:nvPicPr>
          <p:cNvPr id="5122" name="Picture 2" descr="C:\Users\User\Desktop\Досмухамедов Х. вирт\d9145256-72ba-401e-9f82-553f49af5245.jpg"/>
          <p:cNvPicPr>
            <a:picLocks noGrp="1" noChangeAspect="1" noChangeArrowheads="1"/>
          </p:cNvPicPr>
          <p:nvPr>
            <p:ph sz="half" idx="1"/>
          </p:nvPr>
        </p:nvPicPr>
        <p:blipFill>
          <a:blip r:embed="rId2">
            <a:lum bright="20000"/>
          </a:blip>
          <a:srcRect/>
          <a:stretch>
            <a:fillRect/>
          </a:stretch>
        </p:blipFill>
        <p:spPr bwMode="auto">
          <a:xfrm>
            <a:off x="357158" y="357166"/>
            <a:ext cx="2897841"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sz="half" idx="1"/>
          </p:nvPr>
        </p:nvPicPr>
        <p:blipFill>
          <a:blip r:embed="rId2">
            <a:duotone>
              <a:prstClr val="black"/>
              <a:schemeClr val="accent3">
                <a:tint val="45000"/>
                <a:satMod val="400000"/>
              </a:schemeClr>
            </a:duotone>
          </a:blip>
          <a:srcRect/>
          <a:stretch>
            <a:fillRect/>
          </a:stretch>
        </p:blipFill>
        <p:spPr bwMode="auto">
          <a:xfrm>
            <a:off x="357158" y="428604"/>
            <a:ext cx="8501122" cy="5429288"/>
          </a:xfrm>
          <a:prstGeom prst="rect">
            <a:avLst/>
          </a:prstGeom>
          <a:ln w="88900" cap="sq" cmpd="thickThin">
            <a:solidFill>
              <a:srgbClr val="000000"/>
            </a:solidFill>
            <a:prstDash val="solid"/>
            <a:miter lim="800000"/>
          </a:ln>
          <a:effectLst>
            <a:innerShdw blurRad="76200">
              <a:srgbClr val="000000"/>
            </a:innerShdw>
          </a:effectLst>
        </p:spPr>
      </p:pic>
      <p:sp>
        <p:nvSpPr>
          <p:cNvPr id="9" name="Прямоугольник 8"/>
          <p:cNvSpPr/>
          <p:nvPr/>
        </p:nvSpPr>
        <p:spPr>
          <a:xfrm>
            <a:off x="285720" y="6000768"/>
            <a:ext cx="8858280" cy="523220"/>
          </a:xfrm>
          <a:prstGeom prst="rect">
            <a:avLst/>
          </a:prstGeom>
        </p:spPr>
        <p:txBody>
          <a:bodyPr wrap="square">
            <a:spAutoFit/>
          </a:bodyPr>
          <a:lstStyle/>
          <a:p>
            <a:pPr>
              <a:buNone/>
            </a:pPr>
            <a:r>
              <a:rPr lang="ru-RU" sz="1400" b="1" i="1" dirty="0" err="1" smtClean="0">
                <a:solidFill>
                  <a:srgbClr val="0070C0"/>
                </a:solidFill>
                <a:latin typeface="Times New Roman" pitchFamily="18" charset="0"/>
                <a:cs typeface="Times New Roman" pitchFamily="18" charset="0"/>
              </a:rPr>
              <a:t>Халел</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Досмұхамедұлы </a:t>
            </a:r>
            <a:r>
              <a:rPr lang="ru-RU" sz="1400" b="1" i="1" dirty="0" smtClean="0">
                <a:solidFill>
                  <a:srgbClr val="0070C0"/>
                </a:solidFill>
                <a:latin typeface="Times New Roman" pitchFamily="18" charset="0"/>
                <a:cs typeface="Times New Roman" pitchFamily="18" charset="0"/>
              </a:rPr>
              <a:t>1917 </a:t>
            </a:r>
            <a:r>
              <a:rPr lang="ru-RU" sz="1400" b="1" i="1" dirty="0" err="1" smtClean="0">
                <a:solidFill>
                  <a:srgbClr val="0070C0"/>
                </a:solidFill>
                <a:latin typeface="Times New Roman" pitchFamily="18" charset="0"/>
                <a:cs typeface="Times New Roman" pitchFamily="18" charset="0"/>
              </a:rPr>
              <a:t>жылғы Ресейдегі</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Ақпан революциясынан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кейін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 даласындағы облыстық</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жалпы</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қазақ съездерін</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ұйымдастырып</a:t>
            </a:r>
            <a:r>
              <a:rPr lang="ru-RU" sz="1400" b="1" i="1" dirty="0" smtClean="0">
                <a:solidFill>
                  <a:srgbClr val="0070C0"/>
                </a:solidFill>
                <a:latin typeface="Times New Roman" pitchFamily="18" charset="0"/>
                <a:cs typeface="Times New Roman" pitchFamily="18" charset="0"/>
              </a:rPr>
              <a:t>, </a:t>
            </a:r>
            <a:r>
              <a:rPr lang="ru-RU" sz="1400" b="1" i="1" dirty="0" err="1" smtClean="0">
                <a:solidFill>
                  <a:srgbClr val="0070C0"/>
                </a:solidFill>
                <a:latin typeface="Times New Roman" pitchFamily="18" charset="0"/>
                <a:cs typeface="Times New Roman" pitchFamily="18" charset="0"/>
              </a:rPr>
              <a:t>өткізуге атсалысты</a:t>
            </a:r>
            <a:endParaRPr lang="ru-RU" sz="1400" b="1" i="1"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500430" y="214290"/>
            <a:ext cx="5429288" cy="5911873"/>
          </a:xfrm>
        </p:spPr>
        <p:txBody>
          <a:bodyPr>
            <a:normAutofit/>
          </a:bodyPr>
          <a:lstStyle/>
          <a:p>
            <a:pPr algn="ctr">
              <a:buNone/>
            </a:pPr>
            <a:endParaRPr lang="kk-KZ" sz="1600" b="1" i="1" dirty="0" smtClean="0">
              <a:solidFill>
                <a:srgbClr val="FF0000"/>
              </a:solidFill>
              <a:latin typeface="Times New Roman" pitchFamily="18" charset="0"/>
              <a:cs typeface="Times New Roman" pitchFamily="18" charset="0"/>
            </a:endParaRPr>
          </a:p>
          <a:p>
            <a:pPr algn="ctr">
              <a:buNone/>
            </a:pPr>
            <a:endParaRPr lang="kk-KZ" sz="1600" b="1" i="1" dirty="0" smtClean="0">
              <a:solidFill>
                <a:srgbClr val="FF0000"/>
              </a:solidFill>
              <a:latin typeface="Times New Roman" pitchFamily="18" charset="0"/>
              <a:cs typeface="Times New Roman" pitchFamily="18" charset="0"/>
            </a:endParaRPr>
          </a:p>
          <a:p>
            <a:pPr algn="ctr">
              <a:buNone/>
            </a:pPr>
            <a:r>
              <a:rPr lang="kk-KZ" sz="1600" b="1" i="1" dirty="0" smtClean="0">
                <a:solidFill>
                  <a:srgbClr val="FF0000"/>
                </a:solidFill>
                <a:latin typeface="Times New Roman" pitchFamily="18" charset="0"/>
                <a:cs typeface="Times New Roman" pitchFamily="18" charset="0"/>
              </a:rPr>
              <a:t>             Досмухамедов Х.  //  История Западного отделения Алаш-Орды: сборник документов и материалов / под общей редакцией М. Н. Сдыкова. – Т.1., Уральск. – С. 279-287. </a:t>
            </a:r>
          </a:p>
          <a:p>
            <a:pPr algn="ct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В данный сборник включены документы и материалы о казахском национально-демократическом движении в Западном Казахстане и о деятельности Западного отделения Алаш.  Документы извлечены из архивов Астаны, Алматы, Москвы, Санкт-Петербурга, Казани, Оренбурга, Самары, Актобе и Уральска. Значительная часть из них впервые вводится в научный оборот.</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Всего: 5 экз,  книгохранение (2), читальный зал (3). </a:t>
            </a:r>
            <a:endParaRPr lang="ru-RU" sz="1600" b="1" i="1" dirty="0">
              <a:solidFill>
                <a:srgbClr val="0070C0"/>
              </a:solidFill>
              <a:latin typeface="Times New Roman" pitchFamily="18" charset="0"/>
              <a:cs typeface="Times New Roman" pitchFamily="18" charset="0"/>
            </a:endParaRPr>
          </a:p>
        </p:txBody>
      </p:sp>
      <p:pic>
        <p:nvPicPr>
          <p:cNvPr id="6146" name="Picture 2" descr="C:\Users\User\Desktop\Досмухамедов Х. вирт\e0d3d0b9-22e7-40bd-97c8-207a00d3135d.jpg"/>
          <p:cNvPicPr>
            <a:picLocks noGrp="1" noChangeAspect="1" noChangeArrowheads="1"/>
          </p:cNvPicPr>
          <p:nvPr>
            <p:ph sz="half" idx="1"/>
          </p:nvPr>
        </p:nvPicPr>
        <p:blipFill>
          <a:blip r:embed="rId2">
            <a:lum bright="20000" contrast="40000"/>
          </a:blip>
          <a:srcRect/>
          <a:stretch>
            <a:fillRect/>
          </a:stretch>
        </p:blipFill>
        <p:spPr bwMode="auto">
          <a:xfrm>
            <a:off x="428596" y="285728"/>
            <a:ext cx="2959110"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00496" y="214290"/>
            <a:ext cx="4929222" cy="6357982"/>
          </a:xfrm>
        </p:spPr>
        <p:txBody>
          <a:bodyPr>
            <a:normAutofit/>
          </a:bodyPr>
          <a:lstStyle/>
          <a:p>
            <a:pPr algn="ctr">
              <a:buNone/>
            </a:pPr>
            <a:r>
              <a:rPr lang="ru-RU" sz="1600" b="1" i="1" dirty="0" smtClean="0">
                <a:solidFill>
                  <a:srgbClr val="FF0000"/>
                </a:solidFill>
                <a:latin typeface="Times New Roman" pitchFamily="18" charset="0"/>
                <a:cs typeface="Times New Roman" pitchFamily="18" charset="0"/>
              </a:rPr>
              <a:t>Сулейменова Д. Д. </a:t>
            </a:r>
            <a:r>
              <a:rPr lang="ru-RU" sz="1600" b="1" i="1" dirty="0" err="1" smtClean="0">
                <a:solidFill>
                  <a:srgbClr val="FF0000"/>
                </a:solidFill>
                <a:latin typeface="Times New Roman" pitchFamily="18" charset="0"/>
                <a:cs typeface="Times New Roman" pitchFamily="18" charset="0"/>
              </a:rPr>
              <a:t>Батыс</a:t>
            </a: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Алашорда</a:t>
            </a: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тарихы</a:t>
            </a:r>
            <a:r>
              <a:rPr lang="ru-RU" sz="1600" b="1" i="1" dirty="0" smtClean="0">
                <a:solidFill>
                  <a:srgbClr val="FF0000"/>
                </a:solidFill>
                <a:latin typeface="Times New Roman" pitchFamily="18" charset="0"/>
                <a:cs typeface="Times New Roman" pitchFamily="18" charset="0"/>
              </a:rPr>
              <a:t> – </a:t>
            </a:r>
            <a:r>
              <a:rPr lang="ru-RU" sz="1600" b="1" i="1" dirty="0" err="1" smtClean="0">
                <a:solidFill>
                  <a:srgbClr val="FF0000"/>
                </a:solidFill>
                <a:latin typeface="Times New Roman" pitchFamily="18" charset="0"/>
                <a:cs typeface="Times New Roman" pitchFamily="18" charset="0"/>
              </a:rPr>
              <a:t>өлке тарихының құрамдас бөлігі.</a:t>
            </a:r>
            <a:r>
              <a:rPr lang="ru-RU" sz="1600" b="1" i="1" dirty="0" smtClean="0">
                <a:solidFill>
                  <a:srgbClr val="FF0000"/>
                </a:solidFill>
                <a:latin typeface="Times New Roman" pitchFamily="18" charset="0"/>
                <a:cs typeface="Times New Roman" pitchFamily="18" charset="0"/>
              </a:rPr>
              <a:t> – </a:t>
            </a:r>
            <a:r>
              <a:rPr lang="ru-RU" sz="1600" b="1" i="1" dirty="0" err="1" smtClean="0">
                <a:solidFill>
                  <a:srgbClr val="FF0000"/>
                </a:solidFill>
                <a:latin typeface="Times New Roman" pitchFamily="18" charset="0"/>
                <a:cs typeface="Times New Roman" pitchFamily="18" charset="0"/>
              </a:rPr>
              <a:t>Алматы</a:t>
            </a: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Арыс</a:t>
            </a:r>
            <a:r>
              <a:rPr lang="ru-RU" sz="1600" b="1" i="1" dirty="0" smtClean="0">
                <a:solidFill>
                  <a:srgbClr val="FF0000"/>
                </a:solidFill>
                <a:latin typeface="Times New Roman" pitchFamily="18" charset="0"/>
                <a:cs typeface="Times New Roman" pitchFamily="18" charset="0"/>
              </a:rPr>
              <a:t>» </a:t>
            </a:r>
            <a:r>
              <a:rPr lang="ru-RU" sz="1600" b="1" i="1" dirty="0" err="1" smtClean="0">
                <a:solidFill>
                  <a:srgbClr val="FF0000"/>
                </a:solidFill>
                <a:latin typeface="Times New Roman" pitchFamily="18" charset="0"/>
                <a:cs typeface="Times New Roman" pitchFamily="18" charset="0"/>
              </a:rPr>
              <a:t>баспасы</a:t>
            </a:r>
            <a:r>
              <a:rPr lang="ru-RU" sz="1600" b="1" i="1" dirty="0" smtClean="0">
                <a:solidFill>
                  <a:srgbClr val="FF0000"/>
                </a:solidFill>
                <a:latin typeface="Times New Roman" pitchFamily="18" charset="0"/>
                <a:cs typeface="Times New Roman" pitchFamily="18" charset="0"/>
              </a:rPr>
              <a:t>, 2007. – 136б. </a:t>
            </a:r>
          </a:p>
          <a:p>
            <a:pPr algn="ct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Бұл кітапта қазақ тарихының аса күрделі бөлігі – Алаш қозғалысының тарихы қамтылған. Кітапта ХХ ғасырдың басында құрылған “Ойыл уәлаяты” уақытша үкіметінің қоғамдық-саяси өмірі, әлеуметтік-экономикалық жағдайы, өлке тарихының сындарлы сағаттары жан-жақты талданып суреттелген</a:t>
            </a:r>
          </a:p>
          <a:p>
            <a:pPr algn="just">
              <a:buNone/>
            </a:pPr>
            <a:r>
              <a:rPr lang="kk-KZ" sz="1600" b="1" i="1" dirty="0" smtClean="0">
                <a:solidFill>
                  <a:srgbClr val="0070C0"/>
                </a:solidFill>
                <a:latin typeface="Times New Roman" pitchFamily="18" charset="0"/>
                <a:cs typeface="Times New Roman" pitchFamily="18" charset="0"/>
              </a:rPr>
              <a:t>                Саяси күрес барысында халқының қамын ойлаған Алаштың арыстарының атқарған қызметтері мен саяси тағдырлары жазылған. Сонымен қатар Алашорданың Батыс бөлімінің жетекшілерінің бірі, ел тарихында белгілі орны бар, ғылым саласында елеулі еңбектер енгізген, қазақ халқының бітруар ұлы – Халел Досмұхамедов туралы да қамтылған.</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Барлығы: </a:t>
            </a:r>
            <a:r>
              <a:rPr lang="kk-KZ" sz="1600" b="1" i="1" smtClean="0">
                <a:solidFill>
                  <a:srgbClr val="FF0000"/>
                </a:solidFill>
                <a:latin typeface="Times New Roman" pitchFamily="18" charset="0"/>
                <a:cs typeface="Times New Roman" pitchFamily="18" charset="0"/>
              </a:rPr>
              <a:t>40 дана, кітап қорын сақтау абономеенті (2), оқу залы (8), көркем әдебиеттер абономенті (30).</a:t>
            </a:r>
            <a:endParaRPr lang="ru-RU" sz="1600" b="1" i="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sz="half" idx="1"/>
          </p:nvPr>
        </p:nvPicPr>
        <p:blipFill>
          <a:blip r:embed="rId2">
            <a:lum bright="20000" contrast="30000"/>
          </a:blip>
          <a:srcRect/>
          <a:stretch>
            <a:fillRect/>
          </a:stretch>
        </p:blipFill>
        <p:spPr bwMode="auto">
          <a:xfrm>
            <a:off x="571472" y="714356"/>
            <a:ext cx="2792982"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86182" y="142852"/>
            <a:ext cx="5072098" cy="6357982"/>
          </a:xfrm>
        </p:spPr>
        <p:txBody>
          <a:bodyPr>
            <a:normAutofit/>
          </a:bodyPr>
          <a:lstStyle/>
          <a:p>
            <a:pPr algn="ctr">
              <a:buNone/>
            </a:pPr>
            <a:endParaRPr lang="kk-KZ" sz="1600" b="1" i="1" dirty="0" smtClean="0">
              <a:solidFill>
                <a:srgbClr val="FF0000"/>
              </a:solidFill>
              <a:latin typeface="Times New Roman" pitchFamily="18" charset="0"/>
              <a:cs typeface="Times New Roman" pitchFamily="18" charset="0"/>
            </a:endParaRPr>
          </a:p>
          <a:p>
            <a:pPr algn="ctr">
              <a:buNone/>
            </a:pPr>
            <a:r>
              <a:rPr lang="kk-KZ" sz="1600" b="1" i="1" dirty="0" smtClean="0">
                <a:solidFill>
                  <a:srgbClr val="FF0000"/>
                </a:solidFill>
                <a:latin typeface="Times New Roman" pitchFamily="18" charset="0"/>
                <a:cs typeface="Times New Roman" pitchFamily="18" charset="0"/>
              </a:rPr>
              <a:t>Алашорда және алашордашылар: Бостандықтың ұзақ жолы // Көркемсуретті Қазақстан тарихы. Қазақстан ХІХ ғасырдың екінші жартысынан ХХ ғасырдың бірінші жартысына дейін. – Т.3. – Алматы, 2007. – Б. 89-107. </a:t>
            </a:r>
          </a:p>
          <a:p>
            <a:pPr algn="ct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Төрт томдық “Көркемсуретті Қазақстан тарихының” үшінші томында ұлы қазақ ағартушыларының қызметі, халықтың аса бай музыкалық мәдениеті көрініс тапқан. Кітап беттерінде Қазақстан тарихының отарлық кезеңі, 1916 жылғы ұлт-азаттық қозғалысы, 1917 жылғы революция, сталиндік қуғын-сүргін, Қазақ республикасының құрылуы, кеңес халқының Ұлы Отан соғысындағы жеңісі туралы сөз болады.</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5 дана, кітап қорын сақтау (3), оқу залы (2).</a:t>
            </a:r>
            <a:endParaRPr lang="ru-RU" sz="1600" b="1" i="1" dirty="0">
              <a:solidFill>
                <a:srgbClr val="0070C0"/>
              </a:solidFill>
              <a:latin typeface="Times New Roman" pitchFamily="18" charset="0"/>
              <a:cs typeface="Times New Roman" pitchFamily="18" charset="0"/>
            </a:endParaRPr>
          </a:p>
        </p:txBody>
      </p:sp>
      <p:pic>
        <p:nvPicPr>
          <p:cNvPr id="7170" name="Picture 2" descr="C:\Users\User\Desktop\Досмухамедов Х. вирт\6aa2ba39-6d1a-4874-abab-534d118209ca.jpg"/>
          <p:cNvPicPr>
            <a:picLocks noGrp="1" noChangeAspect="1" noChangeArrowheads="1"/>
          </p:cNvPicPr>
          <p:nvPr>
            <p:ph sz="half" idx="1"/>
          </p:nvPr>
        </p:nvPicPr>
        <p:blipFill>
          <a:blip r:embed="rId2">
            <a:lum bright="20000" contrast="40000"/>
          </a:blip>
          <a:srcRect/>
          <a:stretch>
            <a:fillRect/>
          </a:stretch>
        </p:blipFill>
        <p:spPr bwMode="auto">
          <a:xfrm>
            <a:off x="571472" y="500042"/>
            <a:ext cx="2818023"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sz="half" idx="1"/>
          </p:nvPr>
        </p:nvPicPr>
        <p:blipFill>
          <a:blip r:embed="rId2">
            <a:duotone>
              <a:prstClr val="black"/>
              <a:schemeClr val="accent3">
                <a:tint val="45000"/>
                <a:satMod val="400000"/>
              </a:schemeClr>
            </a:duotone>
          </a:blip>
          <a:srcRect/>
          <a:stretch>
            <a:fillRect/>
          </a:stretch>
        </p:blipFill>
        <p:spPr bwMode="auto">
          <a:xfrm>
            <a:off x="642910" y="357166"/>
            <a:ext cx="3429024" cy="528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a:off x="642910" y="5929330"/>
            <a:ext cx="3500462" cy="461665"/>
          </a:xfrm>
          <a:prstGeom prst="rect">
            <a:avLst/>
          </a:prstGeom>
        </p:spPr>
        <p:txBody>
          <a:bodyPr wrap="square">
            <a:spAutoFit/>
          </a:bodyPr>
          <a:lstStyle/>
          <a:p>
            <a:pPr>
              <a:buNone/>
            </a:pPr>
            <a:r>
              <a:rPr lang="kk-KZ" sz="1200" b="1" i="1" dirty="0" smtClean="0">
                <a:solidFill>
                  <a:srgbClr val="0070C0"/>
                </a:solidFill>
                <a:latin typeface="Times New Roman" pitchFamily="18" charset="0"/>
                <a:cs typeface="Times New Roman" pitchFamily="18" charset="0"/>
              </a:rPr>
              <a:t>Императорлық Әскери-медицина академиясын бітірген кезі. С.-Петербург. 9 қазан 1909 жыл.</a:t>
            </a:r>
            <a:endParaRPr lang="ru-RU" sz="1200" b="1" i="1" dirty="0">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srcRect/>
          <a:stretch>
            <a:fillRect/>
          </a:stretch>
        </p:blipFill>
        <p:spPr bwMode="auto">
          <a:xfrm>
            <a:off x="4857752" y="428604"/>
            <a:ext cx="3857652" cy="528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714876" y="5786454"/>
            <a:ext cx="4429124" cy="523220"/>
          </a:xfrm>
          <a:prstGeom prst="rect">
            <a:avLst/>
          </a:prstGeom>
        </p:spPr>
        <p:txBody>
          <a:bodyPr wrap="square">
            <a:spAutoFit/>
          </a:bodyPr>
          <a:lstStyle/>
          <a:p>
            <a:r>
              <a:rPr lang="kk-KZ" sz="1400" b="1" i="1" dirty="0" smtClean="0">
                <a:solidFill>
                  <a:srgbClr val="0070C0"/>
                </a:solidFill>
                <a:latin typeface="Times New Roman" pitchFamily="18" charset="0"/>
                <a:cs typeface="Times New Roman" pitchFamily="18" charset="0"/>
              </a:rPr>
              <a:t> Халел Санкт-Петербург студент жолдастарының ортасында</a:t>
            </a:r>
            <a:endParaRPr lang="ru-RU" sz="1400" b="1" i="1" dirty="0">
              <a:solidFill>
                <a:srgbClr val="0070C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14744" y="357166"/>
            <a:ext cx="5214974" cy="5768997"/>
          </a:xfrm>
        </p:spPr>
        <p:txBody>
          <a:bodyPr>
            <a:normAutofit/>
          </a:bodyPr>
          <a:lstStyle/>
          <a:p>
            <a:pPr algn="ctr">
              <a:buNone/>
            </a:pPr>
            <a:endParaRPr lang="kk-KZ" sz="1600" b="1" i="1" dirty="0" smtClean="0">
              <a:solidFill>
                <a:srgbClr val="FF0000"/>
              </a:solidFill>
              <a:latin typeface="Times New Roman" pitchFamily="18" charset="0"/>
              <a:cs typeface="Times New Roman" pitchFamily="18" charset="0"/>
            </a:endParaRPr>
          </a:p>
          <a:p>
            <a:pPr algn="ctr">
              <a:buNone/>
            </a:pPr>
            <a:r>
              <a:rPr lang="kk-KZ" sz="1600" b="1" i="1" dirty="0" smtClean="0">
                <a:solidFill>
                  <a:srgbClr val="FF0000"/>
                </a:solidFill>
                <a:latin typeface="Times New Roman" pitchFamily="18" charset="0"/>
                <a:cs typeface="Times New Roman" pitchFamily="18" charset="0"/>
              </a:rPr>
              <a:t>Досмұхамедов Халел // Батыс Қазақстан облысы. Энциклопедия. – Алматы: “Арыс” баспасы, 2002. – Б. 234-236.</a:t>
            </a:r>
          </a:p>
          <a:p>
            <a:pPr algn="ct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Кітапта Ақ Жайық өңірінің әкімшілік-аумақтық құрылымы, экономикалық-шаруашылықтық әулеті, табиғи және қазба байлықтары, көне заманнан қазіргі кезеңге дейінгі тарихы мен мәдени құндылықтары туралы жан-жақты мағлұмат берілген. Әсіреесе, еліне  қамқор, жеріне қорған аймақ азаматтары – тарихи тұлғалар өмірі мен қызметін нақты деректермен баяндайтын мақалалардың, әр қилы тарихи кезеңдер мен уақиғалар хақында жазылған шолу материалдар жарияланған.</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4 дана, оқу залы</a:t>
            </a:r>
            <a:endParaRPr lang="ru-RU" sz="1600" b="1" i="1" dirty="0">
              <a:solidFill>
                <a:srgbClr val="FF0000"/>
              </a:solidFill>
              <a:latin typeface="Times New Roman" pitchFamily="18" charset="0"/>
              <a:cs typeface="Times New Roman" pitchFamily="18" charset="0"/>
            </a:endParaRPr>
          </a:p>
        </p:txBody>
      </p:sp>
      <p:pic>
        <p:nvPicPr>
          <p:cNvPr id="9218" name="Picture 2" descr="C:\Users\User\Desktop\Досмухамедов Х. вирт\de4571b7-3095-438c-91be-5b79862d4ffc.jpg"/>
          <p:cNvPicPr>
            <a:picLocks noGrp="1" noChangeAspect="1" noChangeArrowheads="1"/>
          </p:cNvPicPr>
          <p:nvPr>
            <p:ph sz="half" idx="1"/>
          </p:nvPr>
        </p:nvPicPr>
        <p:blipFill>
          <a:blip r:embed="rId2">
            <a:lum bright="10000" contrast="40000"/>
          </a:blip>
          <a:srcRect/>
          <a:stretch>
            <a:fillRect/>
          </a:stretch>
        </p:blipFill>
        <p:spPr bwMode="auto">
          <a:xfrm>
            <a:off x="428596" y="500042"/>
            <a:ext cx="3190742"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500430" y="214290"/>
            <a:ext cx="5186370" cy="6429420"/>
          </a:xfrm>
        </p:spPr>
        <p:txBody>
          <a:bodyPr>
            <a:normAutofit/>
          </a:bodyPr>
          <a:lstStyle/>
          <a:p>
            <a:pPr algn="ctr">
              <a:buNone/>
            </a:pPr>
            <a:endParaRPr lang="kk-KZ" sz="1600" b="1" i="1" dirty="0" smtClean="0">
              <a:solidFill>
                <a:srgbClr val="FF0000"/>
              </a:solidFill>
              <a:latin typeface="Times New Roman" pitchFamily="18" charset="0"/>
              <a:cs typeface="Times New Roman" pitchFamily="18" charset="0"/>
            </a:endParaRPr>
          </a:p>
          <a:p>
            <a:pPr algn="ctr">
              <a:buNone/>
            </a:pPr>
            <a:endParaRPr lang="kk-KZ" sz="1600" b="1" i="1" dirty="0" smtClean="0">
              <a:solidFill>
                <a:srgbClr val="FF0000"/>
              </a:solidFill>
              <a:latin typeface="Times New Roman" pitchFamily="18" charset="0"/>
              <a:cs typeface="Times New Roman" pitchFamily="18" charset="0"/>
            </a:endParaRPr>
          </a:p>
          <a:p>
            <a:pPr algn="ctr">
              <a:buNone/>
            </a:pPr>
            <a:endParaRPr lang="kk-KZ" sz="1600" b="1" i="1" dirty="0" smtClean="0">
              <a:solidFill>
                <a:srgbClr val="FF0000"/>
              </a:solidFill>
              <a:latin typeface="Times New Roman" pitchFamily="18" charset="0"/>
              <a:cs typeface="Times New Roman" pitchFamily="18" charset="0"/>
            </a:endParaRPr>
          </a:p>
          <a:p>
            <a:pPr algn="ctr">
              <a:buNone/>
            </a:pPr>
            <a:r>
              <a:rPr lang="kk-KZ" sz="1600" b="1" i="1" dirty="0" smtClean="0">
                <a:solidFill>
                  <a:srgbClr val="FF0000"/>
                </a:solidFill>
                <a:latin typeface="Times New Roman" pitchFamily="18" charset="0"/>
                <a:cs typeface="Times New Roman" pitchFamily="18" charset="0"/>
              </a:rPr>
              <a:t>Досмұхамедұлы Халел  / М. Жолдасбекұлы, Қ. Салғараұлы,  А. Сейдімбек  //  Елтұтқа. Ел тарихының әйгілі тұлғалары . – Астана: “</a:t>
            </a:r>
            <a:r>
              <a:rPr lang="en-US" sz="1600" b="1" i="1" dirty="0" err="1" smtClean="0">
                <a:solidFill>
                  <a:srgbClr val="FF0000"/>
                </a:solidFill>
                <a:latin typeface="Times New Roman" pitchFamily="18" charset="0"/>
                <a:cs typeface="Times New Roman" pitchFamily="18" charset="0"/>
              </a:rPr>
              <a:t>Kul</a:t>
            </a:r>
            <a:r>
              <a:rPr lang="en-US" sz="1600" b="1" i="1" dirty="0" smtClean="0">
                <a:solidFill>
                  <a:srgbClr val="FF0000"/>
                </a:solidFill>
                <a:latin typeface="Times New Roman" pitchFamily="18" charset="0"/>
                <a:cs typeface="Times New Roman" pitchFamily="18" charset="0"/>
              </a:rPr>
              <a:t> </a:t>
            </a:r>
            <a:r>
              <a:rPr lang="en-US" sz="1600" b="1" i="1" dirty="0" err="1" smtClean="0">
                <a:solidFill>
                  <a:srgbClr val="FF0000"/>
                </a:solidFill>
                <a:latin typeface="Times New Roman" pitchFamily="18" charset="0"/>
                <a:cs typeface="Times New Roman" pitchFamily="18" charset="0"/>
              </a:rPr>
              <a:t>tegin</a:t>
            </a:r>
            <a:r>
              <a:rPr lang="kk-KZ" sz="1600" b="1" i="1" dirty="0" smtClean="0">
                <a:solidFill>
                  <a:srgbClr val="FF0000"/>
                </a:solidFill>
                <a:latin typeface="Times New Roman" pitchFamily="18" charset="0"/>
                <a:cs typeface="Times New Roman" pitchFamily="18" charset="0"/>
              </a:rPr>
              <a:t>”,  2001. – Б. 269-271.</a:t>
            </a:r>
          </a:p>
          <a:p>
            <a:pPr algn="ct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Ел тарихының 150-ге тарта әйгілі тұлғалары бейнеленген бұл кітапта тарихи тұлғалар туралы  ғылыми  мағлұматтар  берілген.</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21 дана, оқу залы (5), кітап қорын сақтау бөлімі (1),  оқу абономенті (15).</a:t>
            </a:r>
            <a:endParaRPr lang="ru-RU" sz="1600" b="1" i="1" dirty="0">
              <a:solidFill>
                <a:srgbClr val="FF0000"/>
              </a:solidFill>
              <a:latin typeface="Times New Roman" pitchFamily="18" charset="0"/>
              <a:cs typeface="Times New Roman" pitchFamily="18" charset="0"/>
            </a:endParaRPr>
          </a:p>
        </p:txBody>
      </p:sp>
      <p:pic>
        <p:nvPicPr>
          <p:cNvPr id="1026" name="Picture 2" descr="C:\Users\User\Desktop\Досмухамедов Х. вирт\b9911ccd-c3ee-41af-bb8d-7bf39b4823b7.jpg"/>
          <p:cNvPicPr>
            <a:picLocks noGrp="1" noChangeAspect="1" noChangeArrowheads="1"/>
          </p:cNvPicPr>
          <p:nvPr>
            <p:ph sz="half" idx="1"/>
          </p:nvPr>
        </p:nvPicPr>
        <p:blipFill>
          <a:blip r:embed="rId2">
            <a:lum bright="20000" contrast="30000"/>
          </a:blip>
          <a:srcRect/>
          <a:stretch>
            <a:fillRect/>
          </a:stretch>
        </p:blipFill>
        <p:spPr bwMode="auto">
          <a:xfrm>
            <a:off x="500034" y="785794"/>
            <a:ext cx="2982787"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2"/>
          </p:nvPr>
        </p:nvPicPr>
        <p:blipFill>
          <a:blip r:embed="rId2"/>
          <a:srcRect/>
          <a:stretch>
            <a:fillRect/>
          </a:stretch>
        </p:blipFill>
        <p:spPr bwMode="auto">
          <a:xfrm>
            <a:off x="285720" y="285728"/>
            <a:ext cx="8643998" cy="6143668"/>
          </a:xfrm>
          <a:prstGeom prst="ellipse">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57620" y="357166"/>
            <a:ext cx="5072098" cy="5768997"/>
          </a:xfrm>
        </p:spPr>
        <p:txBody>
          <a:bodyPr>
            <a:normAutofit/>
          </a:bodyPr>
          <a:lstStyle/>
          <a:p>
            <a:pPr algn="ctr">
              <a:buNone/>
            </a:pPr>
            <a:endParaRPr lang="kk-KZ" sz="1600" b="1" i="1" dirty="0" smtClean="0">
              <a:solidFill>
                <a:srgbClr val="FF0000"/>
              </a:solidFill>
              <a:latin typeface="Times New Roman" pitchFamily="18" charset="0"/>
              <a:cs typeface="Times New Roman" pitchFamily="18" charset="0"/>
            </a:endParaRPr>
          </a:p>
          <a:p>
            <a:pPr algn="ctr">
              <a:buNone/>
            </a:pPr>
            <a:r>
              <a:rPr lang="kk-KZ" sz="1600" b="1" i="1" dirty="0" smtClean="0">
                <a:solidFill>
                  <a:srgbClr val="FF0000"/>
                </a:solidFill>
                <a:latin typeface="Times New Roman" pitchFamily="18" charset="0"/>
                <a:cs typeface="Times New Roman" pitchFamily="18" charset="0"/>
              </a:rPr>
              <a:t>               Досмұхамедұлы Халел / Құраст. Б. Тоғысбаев, А. Сужикова Тарихи тұлғалар              // Тарихи тұлғалар. Танымдық-көпшілік басылым. – Алматы: “Алматыкітап баспасы”, 2011. – Б. 65-66. </a:t>
            </a:r>
          </a:p>
          <a:p>
            <a:pPr algn="ctr">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Бұл кітап Қазақ хандығының қалай күшейгені, елін, жерін қалай көбейтіп кеңейткені туралы айта келіп, еркіндік, азаттық үшін қаншама ғасыр жанқиярлық жұмыс жүргізген ұлы адамдардың өмірі, ол адамдар туралы ел аузында қалған аңыз, әңгімелер туралы сыр шертеді.</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1 дана, оқу залы.</a:t>
            </a:r>
            <a:endParaRPr lang="ru-RU" sz="1600" b="1" i="1" dirty="0">
              <a:solidFill>
                <a:srgbClr val="0070C0"/>
              </a:solidFill>
              <a:latin typeface="Times New Roman" pitchFamily="18" charset="0"/>
              <a:cs typeface="Times New Roman" pitchFamily="18" charset="0"/>
            </a:endParaRPr>
          </a:p>
        </p:txBody>
      </p:sp>
      <p:pic>
        <p:nvPicPr>
          <p:cNvPr id="2050" name="Picture 2" descr="C:\Users\User\Desktop\Досмухамедов Х. вирт\2e22ab78-01bf-463d-be6c-297cc27752bc.jpg"/>
          <p:cNvPicPr>
            <a:picLocks noGrp="1" noChangeAspect="1" noChangeArrowheads="1"/>
          </p:cNvPicPr>
          <p:nvPr>
            <p:ph sz="half" idx="1"/>
          </p:nvPr>
        </p:nvPicPr>
        <p:blipFill>
          <a:blip r:embed="rId2">
            <a:lum bright="10000" contrast="40000"/>
          </a:blip>
          <a:srcRect/>
          <a:stretch>
            <a:fillRect/>
          </a:stretch>
        </p:blipFill>
        <p:spPr bwMode="auto">
          <a:xfrm>
            <a:off x="357158" y="428604"/>
            <a:ext cx="3305060"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3929058" y="214290"/>
            <a:ext cx="5000660" cy="6357982"/>
          </a:xfrm>
        </p:spPr>
        <p:style>
          <a:lnRef idx="1">
            <a:schemeClr val="accent3"/>
          </a:lnRef>
          <a:fillRef idx="2">
            <a:schemeClr val="accent3"/>
          </a:fillRef>
          <a:effectRef idx="1">
            <a:schemeClr val="accent3"/>
          </a:effectRef>
          <a:fontRef idx="minor">
            <a:schemeClr val="dk1"/>
          </a:fontRef>
        </p:style>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endParaRPr lang="ru-RU"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buNone/>
            </a:pPr>
            <a:r>
              <a:rPr lang="ru-RU" sz="4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Ғұлама ғалым,</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buNone/>
            </a:pPr>
            <a:r>
              <a:rPr lang="ru-RU" sz="4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қоғам және мемлекет</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4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қайраткері, ағартушы,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педагог, </a:t>
            </a:r>
            <a:r>
              <a:rPr lang="ru-RU" sz="4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дәрігер, </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профессор </a:t>
            </a:r>
          </a:p>
          <a:p>
            <a:pPr algn="ctr">
              <a:buNone/>
            </a:pPr>
            <a:r>
              <a:rPr lang="ru-RU" sz="4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Халел</a:t>
            </a:r>
            <a:r>
              <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40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Досмұхамедұлы</a:t>
            </a:r>
            <a:endParaRPr lang="ru-RU"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buNone/>
            </a:pPr>
            <a:r>
              <a:rPr lang="kk-KZ"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(1883-1937)</a:t>
            </a:r>
            <a:endParaRPr lang="ru-RU"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7" name="Picture 2" descr="C:\Users\User\Desktop\Досмухамедов Х. вирт\1.jpg"/>
          <p:cNvPicPr>
            <a:picLocks noGrp="1" noChangeAspect="1" noChangeArrowheads="1"/>
          </p:cNvPicPr>
          <p:nvPr>
            <p:ph sz="half" idx="1"/>
          </p:nvPr>
        </p:nvPicPr>
        <p:blipFill>
          <a:blip r:embed="rId2">
            <a:lum bright="-10000" contrast="20000"/>
          </a:blip>
          <a:srcRect/>
          <a:stretch>
            <a:fillRect/>
          </a:stretch>
        </p:blipFill>
        <p:spPr bwMode="auto">
          <a:xfrm>
            <a:off x="214282" y="714356"/>
            <a:ext cx="3500462" cy="48915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000496" y="285728"/>
            <a:ext cx="5000660" cy="6286544"/>
          </a:xfrm>
        </p:spPr>
        <p:txBody>
          <a:bodyPr>
            <a:normAutofit/>
          </a:bodyPr>
          <a:lstStyle/>
          <a:p>
            <a:pPr algn="ctr">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p>
          <a:p>
            <a:pPr algn="ctr">
              <a:buNone/>
            </a:pPr>
            <a:r>
              <a:rPr lang="kk-KZ" sz="1600" b="1" i="1" dirty="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Досмұхамедұлы Х. Таңдамалы (Избранное). – Алматы: Ана тілі, 1998. – 384 б.</a:t>
            </a:r>
          </a:p>
          <a:p>
            <a:pPr algn="just">
              <a:buNone/>
            </a:pPr>
            <a:endParaRPr lang="kk-KZ" sz="1600" b="1" i="1" dirty="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Кітапқа ХХ ғасырдың басындағы қазақ демократияшыл  зиялылары шоғырының жарық жұлдыздарының бірі  -  профессор Халел Досмұхамедұлының ғылыми  еңбектері  топтастырылып отыр. Ол көрнекті мемлекет және қоғам қайраткері, ғұлама ғалым, Қазақстан мен Түркістандағы ғылым, оқу-ағарту және денсаулық сақтау салаларының іскер ұйымдастырушысы  еді. Өкінішке орай, ол да 1930-шы жылдардағы саяси қуғын-сүргіннің құрбаны болды.</a:t>
            </a:r>
          </a:p>
          <a:p>
            <a:pPr algn="just">
              <a:buNone/>
            </a:pPr>
            <a:r>
              <a:rPr lang="kk-KZ" sz="1600" b="1" i="1" dirty="0">
                <a:solidFill>
                  <a:srgbClr val="0070C0"/>
                </a:solidFill>
                <a:latin typeface="Times New Roman" pitchFamily="18" charset="0"/>
                <a:cs typeface="Times New Roman" pitchFamily="18" charset="0"/>
              </a:rPr>
              <a:t> </a:t>
            </a: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a:solidFill>
                  <a:srgbClr val="0070C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9 дана, оқу залы (2), көркем әдебиеттер абономенті (7).</a:t>
            </a:r>
            <a:endParaRPr lang="ru-RU" sz="1600" b="1" i="1" dirty="0">
              <a:solidFill>
                <a:srgbClr val="FF0000"/>
              </a:solidFill>
              <a:latin typeface="Times New Roman" pitchFamily="18" charset="0"/>
              <a:cs typeface="Times New Roman" pitchFamily="18" charset="0"/>
            </a:endParaRPr>
          </a:p>
        </p:txBody>
      </p:sp>
      <p:pic>
        <p:nvPicPr>
          <p:cNvPr id="2050" name="Picture 2" descr="C:\Users\User\Desktop\Досмухамедов Х. вирт\ff9fef72-be10-43d1-9b23-6f44834fb7b9.jpg"/>
          <p:cNvPicPr>
            <a:picLocks noGrp="1" noChangeAspect="1" noChangeArrowheads="1"/>
          </p:cNvPicPr>
          <p:nvPr>
            <p:ph sz="half" idx="1"/>
          </p:nvPr>
        </p:nvPicPr>
        <p:blipFill>
          <a:blip r:embed="rId2">
            <a:lum bright="20000" contrast="30000"/>
          </a:blip>
          <a:srcRect/>
          <a:stretch>
            <a:fillRect/>
          </a:stretch>
        </p:blipFill>
        <p:spPr bwMode="auto">
          <a:xfrm>
            <a:off x="357158" y="428604"/>
            <a:ext cx="2977200"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643306" y="285728"/>
            <a:ext cx="5357850" cy="5840435"/>
          </a:xfrm>
        </p:spPr>
        <p:txBody>
          <a:bodyPr>
            <a:normAutofit/>
          </a:bodyPr>
          <a:lstStyle/>
          <a:p>
            <a:pPr>
              <a:buNone/>
            </a:pPr>
            <a:r>
              <a:rPr lang="kk-KZ" sz="1600" dirty="0" smtClean="0">
                <a:latin typeface="Times New Roman" pitchFamily="18" charset="0"/>
                <a:cs typeface="Times New Roman" pitchFamily="18" charset="0"/>
              </a:rPr>
              <a:t>         </a:t>
            </a:r>
          </a:p>
          <a:p>
            <a:pPr algn="ctr">
              <a:buNone/>
            </a:pPr>
            <a:r>
              <a:rPr lang="kk-KZ" sz="1600" dirty="0">
                <a:latin typeface="Times New Roman" pitchFamily="18" charset="0"/>
                <a:cs typeface="Times New Roman" pitchFamily="18" charset="0"/>
              </a:rPr>
              <a:t> </a:t>
            </a:r>
            <a:r>
              <a:rPr lang="kk-KZ" sz="1600" dirty="0" smtClean="0">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Досмұхамедұлы Х. Исатай – Махамбет. – Алматы: ССРО Мәдениет қоры Қаз. Бөлімі Қазақстан өлкетанушылар қоғамы, 1991. – 256 б.</a:t>
            </a:r>
          </a:p>
          <a:p>
            <a:pPr algn="just">
              <a:buNone/>
            </a:pPr>
            <a:endParaRPr lang="kk-KZ" sz="1600" b="1" i="1" dirty="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“Исатай-Махамбет” атты бұл кітапқа халық намысының алаулай тұтанған отты жылдары, Кіші жүз өлкесі ғана емес, бүкіл қазақ тарихында елеулі із қалдырған ұлттық бас көтеруге қатысты мол дерек алғаш рет топтастырылған болатын. Профессор  Халел  Досмұхамедұлы көлемді  алғысөз жазып, Ташкентте 1925 жылы бастырып шығарған.</a:t>
            </a:r>
            <a:endParaRPr lang="kk-KZ" sz="1600" b="1" i="1" dirty="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p>
          <a:p>
            <a:pPr algn="just">
              <a:buNone/>
            </a:pPr>
            <a:endParaRPr lang="kk-KZ" sz="1600" b="1" i="1" dirty="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Барлығы: 1 дана, көркем әдебиеттер абономенті.</a:t>
            </a:r>
            <a:endParaRPr lang="ru-RU" sz="1600" b="1" i="1" dirty="0">
              <a:solidFill>
                <a:srgbClr val="FF0000"/>
              </a:solidFill>
              <a:latin typeface="Times New Roman" pitchFamily="18" charset="0"/>
              <a:cs typeface="Times New Roman" pitchFamily="18" charset="0"/>
            </a:endParaRPr>
          </a:p>
        </p:txBody>
      </p:sp>
      <p:pic>
        <p:nvPicPr>
          <p:cNvPr id="3073" name="Picture 1" descr="C:\Users\User\Desktop\Досмухамедов Х. вирт\WhatsApp Image 2023-09-12 at 14.36.08.jpeg"/>
          <p:cNvPicPr>
            <a:picLocks noGrp="1" noChangeAspect="1" noChangeArrowheads="1"/>
          </p:cNvPicPr>
          <p:nvPr>
            <p:ph sz="half" idx="1"/>
          </p:nvPr>
        </p:nvPicPr>
        <p:blipFill>
          <a:blip r:embed="rId2">
            <a:lum bright="20000" contrast="40000"/>
          </a:blip>
          <a:srcRect/>
          <a:stretch>
            <a:fillRect/>
          </a:stretch>
        </p:blipFill>
        <p:spPr bwMode="auto">
          <a:xfrm>
            <a:off x="428596" y="428604"/>
            <a:ext cx="2788395"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User\Desktop\Досмухамедов Х. вирт\11.jpg"/>
          <p:cNvPicPr>
            <a:picLocks noChangeAspect="1" noChangeArrowheads="1"/>
          </p:cNvPicPr>
          <p:nvPr/>
        </p:nvPicPr>
        <p:blipFill>
          <a:blip r:embed="rId2"/>
          <a:srcRect/>
          <a:stretch>
            <a:fillRect/>
          </a:stretch>
        </p:blipFill>
        <p:spPr bwMode="auto">
          <a:xfrm>
            <a:off x="4929190" y="285728"/>
            <a:ext cx="4000528" cy="6286544"/>
          </a:xfrm>
          <a:prstGeom prst="rect">
            <a:avLst/>
          </a:prstGeom>
          <a:ln w="88900" cap="sq" cmpd="thickThin">
            <a:solidFill>
              <a:srgbClr val="000000"/>
            </a:solidFill>
            <a:prstDash val="solid"/>
            <a:miter lim="800000"/>
          </a:ln>
          <a:effectLst>
            <a:innerShdw blurRad="76200">
              <a:srgbClr val="000000"/>
            </a:innerShdw>
          </a:effectLst>
        </p:spPr>
      </p:pic>
      <p:pic>
        <p:nvPicPr>
          <p:cNvPr id="5124" name="Picture 4"/>
          <p:cNvPicPr>
            <a:picLocks noGrp="1" noChangeAspect="1" noChangeArrowheads="1"/>
          </p:cNvPicPr>
          <p:nvPr>
            <p:ph sz="half" idx="1"/>
          </p:nvPr>
        </p:nvPicPr>
        <p:blipFill>
          <a:blip r:embed="rId3">
            <a:duotone>
              <a:prstClr val="black"/>
              <a:schemeClr val="accent3">
                <a:tint val="45000"/>
                <a:satMod val="400000"/>
              </a:schemeClr>
            </a:duotone>
          </a:blip>
          <a:srcRect/>
          <a:stretch>
            <a:fillRect/>
          </a:stretch>
        </p:blipFill>
        <p:spPr bwMode="auto">
          <a:xfrm>
            <a:off x="428596" y="357166"/>
            <a:ext cx="3929090" cy="5143537"/>
          </a:xfrm>
          <a:prstGeom prst="rect">
            <a:avLst/>
          </a:prstGeom>
          <a:ln w="88900" cap="sq" cmpd="thickThin">
            <a:solidFill>
              <a:srgbClr val="000000"/>
            </a:solidFill>
            <a:prstDash val="solid"/>
            <a:miter lim="800000"/>
          </a:ln>
          <a:effectLst>
            <a:innerShdw blurRad="76200">
              <a:srgbClr val="000000"/>
            </a:innerShdw>
          </a:effectLst>
        </p:spPr>
      </p:pic>
      <p:sp>
        <p:nvSpPr>
          <p:cNvPr id="9" name="Прямоугольник 8"/>
          <p:cNvSpPr/>
          <p:nvPr/>
        </p:nvSpPr>
        <p:spPr>
          <a:xfrm>
            <a:off x="357158" y="5643578"/>
            <a:ext cx="4286280" cy="646331"/>
          </a:xfrm>
          <a:prstGeom prst="rect">
            <a:avLst/>
          </a:prstGeom>
        </p:spPr>
        <p:txBody>
          <a:bodyPr wrap="square">
            <a:spAutoFit/>
          </a:bodyPr>
          <a:lstStyle/>
          <a:p>
            <a:pPr>
              <a:buNone/>
            </a:pPr>
            <a:r>
              <a:rPr lang="kk-KZ" b="1" i="1" dirty="0" smtClean="0">
                <a:solidFill>
                  <a:srgbClr val="0070C0"/>
                </a:solidFill>
                <a:latin typeface="Times New Roman" pitchFamily="18" charset="0"/>
                <a:cs typeface="Times New Roman" pitchFamily="18" charset="0"/>
              </a:rPr>
              <a:t>Оңнан солға қарай Халел Досмұхамедов, Халел Ғаббасов, Әлихан Бөкейханов</a:t>
            </a:r>
            <a:endParaRPr lang="ru-RU" b="1" i="1" dirty="0">
              <a:solidFill>
                <a:srgbClr val="0070C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214678" y="285728"/>
            <a:ext cx="5715040" cy="5840435"/>
          </a:xfrm>
        </p:spPr>
        <p:txBody>
          <a:bodyPr>
            <a:normAutofit/>
          </a:bodyPr>
          <a:lstStyle/>
          <a:p>
            <a:pPr algn="just">
              <a:buNone/>
            </a:pPr>
            <a:r>
              <a:rPr lang="kk-KZ" sz="1600" b="1" i="1" dirty="0" smtClean="0">
                <a:latin typeface="Times New Roman" pitchFamily="18" charset="0"/>
                <a:cs typeface="Times New Roman" pitchFamily="18" charset="0"/>
              </a:rPr>
              <a:t>         </a:t>
            </a:r>
          </a:p>
          <a:p>
            <a:pPr algn="ctr">
              <a:buNone/>
            </a:pPr>
            <a:r>
              <a:rPr lang="kk-KZ" sz="1600" b="1" i="1" dirty="0" smtClean="0">
                <a:solidFill>
                  <a:srgbClr val="FF0000"/>
                </a:solidFill>
                <a:latin typeface="Times New Roman" pitchFamily="18" charset="0"/>
                <a:cs typeface="Times New Roman" pitchFamily="18" charset="0"/>
              </a:rPr>
              <a:t>               Досмұхамедов Халел </a:t>
            </a:r>
            <a:r>
              <a:rPr lang="en-US" sz="1600" b="1" i="1" dirty="0" smtClean="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Сүлейменова Д. Д. Жаһанша Досмұамедов һәм қазақ автономиясы .   - Алматы: Арыс баспасы,  2018. – Б. 145-152.</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“Рухани жаңғыру” аясында өлке тарихының өзекті мәселелерінің бірі – Алашорданың Батыс бөлімінің 100 жылдығына арналады. Тәуелсіздік  бастауы болған өлкемізде Алашорданың Алғашқы мемлекеттік құрылымы “Ойыл уәлаяты” атты  Уақытша үкіметінің тарихы және 1918 жылы құрылған Күнбатыс Алашорда үкіметінің атқарған қызметі мен тарихта алатын орны құжаттық негізде баяндалады. Сонымен қатар, осы монографияда Жаһанша Досмұхамедовтың өмірбаяны, саяси қызметі және атқарған еңбегі туралы мәліметтер бере отырып, Алашорданың Батыс бөлімінің қайраткерлері туралы мол  мағлұматтар архив дерек көздері негізінде берілген.</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3 дана, (көркеем әдебиеттер абономенті)</a:t>
            </a:r>
            <a:endParaRPr lang="ru-RU" sz="1600" b="1" i="1" dirty="0">
              <a:solidFill>
                <a:srgbClr val="0070C0"/>
              </a:solidFill>
              <a:latin typeface="Times New Roman" pitchFamily="18" charset="0"/>
              <a:cs typeface="Times New Roman" pitchFamily="18" charset="0"/>
            </a:endParaRPr>
          </a:p>
        </p:txBody>
      </p:sp>
      <p:pic>
        <p:nvPicPr>
          <p:cNvPr id="1029" name="Picture 5"/>
          <p:cNvPicPr>
            <a:picLocks noGrp="1" noChangeAspect="1" noChangeArrowheads="1"/>
          </p:cNvPicPr>
          <p:nvPr>
            <p:ph sz="half" idx="1"/>
          </p:nvPr>
        </p:nvPicPr>
        <p:blipFill>
          <a:blip r:embed="rId2">
            <a:lum bright="20000"/>
          </a:blip>
          <a:srcRect/>
          <a:stretch>
            <a:fillRect/>
          </a:stretch>
        </p:blipFill>
        <p:spPr bwMode="auto">
          <a:xfrm>
            <a:off x="500034" y="642918"/>
            <a:ext cx="2588513"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357554" y="285728"/>
            <a:ext cx="5329246" cy="5840435"/>
          </a:xfrm>
        </p:spPr>
        <p:txBody>
          <a:bodyPr>
            <a:normAutofit lnSpcReduction="10000"/>
          </a:bodyPr>
          <a:lstStyle/>
          <a:p>
            <a:pPr algn="ctr">
              <a:buNone/>
            </a:pPr>
            <a:r>
              <a:rPr lang="kk-KZ" sz="1600" dirty="0" smtClean="0">
                <a:latin typeface="Times New Roman" pitchFamily="18" charset="0"/>
                <a:cs typeface="Times New Roman" pitchFamily="18" charset="0"/>
              </a:rPr>
              <a:t>             </a:t>
            </a:r>
          </a:p>
          <a:p>
            <a:pPr algn="ctr">
              <a:buNone/>
            </a:pPr>
            <a:r>
              <a:rPr lang="kk-KZ" sz="1600" dirty="0" smtClean="0">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Ағартушы Халел. Жинақ </a:t>
            </a:r>
            <a:r>
              <a:rPr lang="en-US" sz="1600" b="1" i="1" dirty="0" smtClean="0">
                <a:solidFill>
                  <a:srgbClr val="FF000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Құраст.  Ғ. Қабдолқайырұлы. –Алматы: “Арыс” баспасы, 2004. – 272 б.</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Халел Досмұхамедұлы – көрнекті мемлекет және қоғам қайраткері, Алаш көсемі, энциклопедист-ғалым, күллі Түркістандағы оқу-ағарту, ғылым, баспа ісі және денсаулық сақтау салаларының ұйымдастырушысы. Ол қазақ тарихы, тілі мен әдебиеті саласындағы ізашар еңбектер жазды, тұңғыш рет медицина, биология, зоология, табиғаттану оқулықтарын ана тілімізде дүниеге әкелді. Ағартушы, қайраткер Халелді тану – ХХ ғасыр басындағы қазақ қоғамы мен оның саяси, ғылыми, мәдени элитасын танып-білу, олардың ұлт азаттығы жолындағы күрес жолы мен ғылыми мұрасын саралау.  Бұл кітап – болашақ арналы халелтанудың бастау-көзі іспетті алғашқы топтама еңбек.</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35 дана, кітап сақтау қоры (2), оқу залы (3), көркем әдебиеттер абономенті (30).</a:t>
            </a:r>
            <a:endParaRPr lang="kk-KZ" sz="1600" b="1" i="1" dirty="0">
              <a:solidFill>
                <a:srgbClr val="FF0000"/>
              </a:solidFill>
              <a:latin typeface="Times New Roman" pitchFamily="18" charset="0"/>
              <a:cs typeface="Times New Roman" pitchFamily="18" charset="0"/>
            </a:endParaRPr>
          </a:p>
        </p:txBody>
      </p:sp>
      <p:pic>
        <p:nvPicPr>
          <p:cNvPr id="2050" name="Picture 2" descr="C:\Users\User\Desktop\Досмухамедов Х. вирт\9b747dd0-ac4f-4afb-a1b4-4152a1925fa1.jpg"/>
          <p:cNvPicPr>
            <a:picLocks noGrp="1" noChangeAspect="1" noChangeArrowheads="1"/>
          </p:cNvPicPr>
          <p:nvPr>
            <p:ph sz="half" idx="1"/>
          </p:nvPr>
        </p:nvPicPr>
        <p:blipFill>
          <a:blip r:embed="rId2">
            <a:lum bright="20000" contrast="40000"/>
          </a:blip>
          <a:srcRect/>
          <a:stretch>
            <a:fillRect/>
          </a:stretch>
        </p:blipFill>
        <p:spPr bwMode="auto">
          <a:xfrm>
            <a:off x="428596" y="857232"/>
            <a:ext cx="2730240"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571472" y="357166"/>
            <a:ext cx="8001056" cy="5072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642910" y="5643578"/>
            <a:ext cx="7786742" cy="369332"/>
          </a:xfrm>
          <a:prstGeom prst="rect">
            <a:avLst/>
          </a:prstGeom>
        </p:spPr>
        <p:txBody>
          <a:bodyPr wrap="square">
            <a:spAutoFit/>
          </a:bodyPr>
          <a:lstStyle/>
          <a:p>
            <a:r>
              <a:rPr lang="kk-KZ" b="1" i="1" dirty="0" smtClean="0">
                <a:latin typeface="Times New Roman" pitchFamily="18" charset="0"/>
                <a:cs typeface="Times New Roman" pitchFamily="18" charset="0"/>
              </a:rPr>
              <a:t>              </a:t>
            </a:r>
            <a:r>
              <a:rPr lang="kk-KZ" b="1" i="1" dirty="0" smtClean="0">
                <a:solidFill>
                  <a:srgbClr val="FF0000"/>
                </a:solidFill>
                <a:latin typeface="Times New Roman" pitchFamily="18" charset="0"/>
                <a:cs typeface="Times New Roman" pitchFamily="18" charset="0"/>
              </a:rPr>
              <a:t>Халел отбасымен. Воронеж қаласы, 6 мамыр 1936 жыл.</a:t>
            </a:r>
            <a:endParaRPr lang="ru-RU" b="1" i="1" dirty="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643306" y="214290"/>
            <a:ext cx="5043494" cy="5911873"/>
          </a:xfrm>
        </p:spPr>
        <p:txBody>
          <a:bodyPr>
            <a:normAutofit/>
          </a:bodyPr>
          <a:lstStyle/>
          <a:p>
            <a:pPr algn="ctr">
              <a:buNone/>
            </a:pPr>
            <a:r>
              <a:rPr lang="kk-KZ" sz="1600" b="1" i="1" dirty="0" smtClean="0">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Базарғалиев Б. Ғ. Халел Досмұхамедұлы және ағарту ісі </a:t>
            </a:r>
            <a:r>
              <a:rPr lang="en-US" sz="1600" b="1" i="1" dirty="0" smtClean="0">
                <a:solidFill>
                  <a:srgbClr val="FF0000"/>
                </a:solidFill>
                <a:latin typeface="Times New Roman" pitchFamily="18" charset="0"/>
                <a:cs typeface="Times New Roman" pitchFamily="18" charset="0"/>
              </a:rPr>
              <a:t> / </a:t>
            </a:r>
            <a:r>
              <a:rPr lang="ru-RU" sz="1600" b="1" i="1" dirty="0" smtClean="0">
                <a:solidFill>
                  <a:srgbClr val="FF0000"/>
                </a:solidFill>
                <a:latin typeface="Times New Roman" pitchFamily="18" charset="0"/>
                <a:cs typeface="Times New Roman" pitchFamily="18" charset="0"/>
              </a:rPr>
              <a:t> Ғ. Б. </a:t>
            </a:r>
            <a:r>
              <a:rPr lang="ru-RU" sz="1600" b="1" i="1" dirty="0" err="1" smtClean="0">
                <a:solidFill>
                  <a:srgbClr val="FF0000"/>
                </a:solidFill>
                <a:latin typeface="Times New Roman" pitchFamily="18" charset="0"/>
                <a:cs typeface="Times New Roman" pitchFamily="18" charset="0"/>
              </a:rPr>
              <a:t>Базарғалиев</a:t>
            </a:r>
            <a:r>
              <a:rPr lang="en-US" sz="1600" b="1" i="1" dirty="0" smtClean="0">
                <a:solidFill>
                  <a:srgbClr val="FF0000"/>
                </a:solidFill>
                <a:latin typeface="Times New Roman" pitchFamily="18" charset="0"/>
                <a:cs typeface="Times New Roman" pitchFamily="18" charset="0"/>
              </a:rPr>
              <a:t> // </a:t>
            </a:r>
            <a:r>
              <a:rPr lang="kk-KZ" sz="1600" b="1" i="1" dirty="0" smtClean="0">
                <a:solidFill>
                  <a:srgbClr val="FF0000"/>
                </a:solidFill>
                <a:latin typeface="Times New Roman" pitchFamily="18" charset="0"/>
                <a:cs typeface="Times New Roman" pitchFamily="18" charset="0"/>
              </a:rPr>
              <a:t>Алаштан Тәуелсіздікке және Қазақстанның ұлттық бірігуіне: Алаш қозғалысы және Алаш орда Үкіметінің 100 жылдығына арналған халықаралық ғылыми конф. мақалалар жинағы</a:t>
            </a:r>
            <a:r>
              <a:rPr lang="en-US" sz="1600" b="1" i="1" dirty="0" smtClean="0">
                <a:solidFill>
                  <a:srgbClr val="FF0000"/>
                </a:solidFill>
                <a:latin typeface="Times New Roman" pitchFamily="18" charset="0"/>
                <a:cs typeface="Times New Roman" pitchFamily="18" charset="0"/>
              </a:rPr>
              <a:t> = </a:t>
            </a:r>
            <a:r>
              <a:rPr lang="kk-KZ" sz="1600" b="1" i="1" dirty="0" smtClean="0">
                <a:solidFill>
                  <a:srgbClr val="FF0000"/>
                </a:solidFill>
                <a:latin typeface="Times New Roman" pitchFamily="18" charset="0"/>
                <a:cs typeface="Times New Roman" pitchFamily="18" charset="0"/>
              </a:rPr>
              <a:t>От Алаш </a:t>
            </a:r>
            <a:r>
              <a:rPr lang="ru-RU" sz="1600" b="1" i="1" dirty="0" smtClean="0">
                <a:solidFill>
                  <a:srgbClr val="FF0000"/>
                </a:solidFill>
                <a:latin typeface="Times New Roman" pitchFamily="18" charset="0"/>
                <a:cs typeface="Times New Roman" pitchFamily="18" charset="0"/>
              </a:rPr>
              <a:t>к </a:t>
            </a:r>
            <a:r>
              <a:rPr lang="kk-KZ" sz="1600" b="1" i="1" dirty="0" smtClean="0">
                <a:solidFill>
                  <a:srgbClr val="FF0000"/>
                </a:solidFill>
                <a:latin typeface="Times New Roman" pitchFamily="18" charset="0"/>
                <a:cs typeface="Times New Roman" pitchFamily="18" charset="0"/>
              </a:rPr>
              <a:t>независимости и национальной консолидации Казахстана: сб. стат. междунар. науч. конф. посвящ. 100-летию движения Алаш и Правительства Алаш Орды. - Орал, 2017. –  Б. 102-111.  </a:t>
            </a:r>
          </a:p>
          <a:p>
            <a:pPr algn="just">
              <a:buNone/>
            </a:pPr>
            <a:endParaRPr lang="kk-KZ" sz="1600" b="1" i="1" dirty="0" smtClean="0">
              <a:solidFill>
                <a:srgbClr val="FF0000"/>
              </a:solidFill>
              <a:latin typeface="Times New Roman" pitchFamily="18" charset="0"/>
              <a:cs typeface="Times New Roman" pitchFamily="18" charset="0"/>
            </a:endParaRPr>
          </a:p>
          <a:p>
            <a:pPr algn="just">
              <a:buNone/>
            </a:pPr>
            <a:r>
              <a:rPr lang="kk-KZ" sz="1600" b="1" i="1" dirty="0" smtClean="0">
                <a:solidFill>
                  <a:srgbClr val="FF0000"/>
                </a:solidFill>
                <a:latin typeface="Times New Roman" pitchFamily="18" charset="0"/>
                <a:cs typeface="Times New Roman" pitchFamily="18" charset="0"/>
              </a:rPr>
              <a:t>           </a:t>
            </a:r>
            <a:r>
              <a:rPr lang="kk-KZ" sz="1600" b="1" i="1" dirty="0" smtClean="0">
                <a:solidFill>
                  <a:srgbClr val="0070C0"/>
                </a:solidFill>
                <a:latin typeface="Times New Roman" pitchFamily="18" charset="0"/>
                <a:cs typeface="Times New Roman" pitchFamily="18" charset="0"/>
              </a:rPr>
              <a:t>Конференция материалдарында Алаш қозғалысы, “Алаш” партиясы мен Алаш Орда үкіметінің тарихы, тарихнамасы, деректанудың өзекті мәселелері, алаш тарихына қатысты өзге мемлекет ғалымдарының зерттеулері, жаңа деректерді анықтау және зерттеу қортындылары баяндалған.</a:t>
            </a:r>
          </a:p>
          <a:p>
            <a:pPr algn="just">
              <a:buNone/>
            </a:pPr>
            <a:endParaRPr lang="kk-KZ" sz="1600" b="1" i="1" dirty="0" smtClean="0">
              <a:solidFill>
                <a:srgbClr val="0070C0"/>
              </a:solidFill>
              <a:latin typeface="Times New Roman" pitchFamily="18" charset="0"/>
              <a:cs typeface="Times New Roman" pitchFamily="18" charset="0"/>
            </a:endParaRPr>
          </a:p>
          <a:p>
            <a:pPr algn="just">
              <a:buNone/>
            </a:pPr>
            <a:r>
              <a:rPr lang="kk-KZ" sz="1600" b="1" i="1" dirty="0" smtClean="0">
                <a:solidFill>
                  <a:srgbClr val="0070C0"/>
                </a:solidFill>
                <a:latin typeface="Times New Roman" pitchFamily="18" charset="0"/>
                <a:cs typeface="Times New Roman" pitchFamily="18" charset="0"/>
              </a:rPr>
              <a:t>           </a:t>
            </a:r>
            <a:r>
              <a:rPr lang="kk-KZ" sz="1600" b="1" i="1" dirty="0" smtClean="0">
                <a:solidFill>
                  <a:srgbClr val="FF0000"/>
                </a:solidFill>
                <a:latin typeface="Times New Roman" pitchFamily="18" charset="0"/>
                <a:cs typeface="Times New Roman" pitchFamily="18" charset="0"/>
              </a:rPr>
              <a:t>Барлығы: 5 дана, кітап қорын сақтау (1), оқу залы (1), көркем әдебиеттер абономенті (3).</a:t>
            </a:r>
            <a:endParaRPr lang="ru-RU" sz="1600" b="1" i="1" dirty="0">
              <a:solidFill>
                <a:srgbClr val="FF0000"/>
              </a:solidFill>
              <a:latin typeface="Times New Roman" pitchFamily="18" charset="0"/>
              <a:cs typeface="Times New Roman" pitchFamily="18" charset="0"/>
            </a:endParaRPr>
          </a:p>
        </p:txBody>
      </p:sp>
      <p:pic>
        <p:nvPicPr>
          <p:cNvPr id="4098" name="Picture 2" descr="C:\Users\User\Desktop\Досмухамедов Х. вирт\0c73b893-5d94-4980-9ed2-894e37e9f910.jpg"/>
          <p:cNvPicPr>
            <a:picLocks noGrp="1" noChangeAspect="1" noChangeArrowheads="1"/>
          </p:cNvPicPr>
          <p:nvPr>
            <p:ph sz="half" idx="1"/>
          </p:nvPr>
        </p:nvPicPr>
        <p:blipFill>
          <a:blip r:embed="rId2">
            <a:lum bright="20000"/>
          </a:blip>
          <a:srcRect/>
          <a:stretch>
            <a:fillRect/>
          </a:stretch>
        </p:blipFill>
        <p:spPr bwMode="auto">
          <a:xfrm>
            <a:off x="357158" y="571480"/>
            <a:ext cx="3011376" cy="43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TotalTime>
  <Words>1374</Words>
  <Application>Microsoft Office PowerPoint</Application>
  <PresentationFormat>Экран (4:3)</PresentationFormat>
  <Paragraphs>91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Ғасыр  ғұламасы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91</cp:revision>
  <dcterms:created xsi:type="dcterms:W3CDTF">2023-09-12T10:15:52Z</dcterms:created>
  <dcterms:modified xsi:type="dcterms:W3CDTF">2023-09-15T10:30:29Z</dcterms:modified>
</cp:coreProperties>
</file>