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324" r:id="rId3"/>
    <p:sldId id="297" r:id="rId4"/>
    <p:sldId id="318" r:id="rId5"/>
    <p:sldId id="345" r:id="rId6"/>
    <p:sldId id="342" r:id="rId7"/>
    <p:sldId id="331" r:id="rId8"/>
    <p:sldId id="347" r:id="rId9"/>
    <p:sldId id="340" r:id="rId10"/>
    <p:sldId id="348" r:id="rId11"/>
    <p:sldId id="339" r:id="rId12"/>
    <p:sldId id="341" r:id="rId13"/>
    <p:sldId id="343" r:id="rId14"/>
    <p:sldId id="344" r:id="rId15"/>
    <p:sldId id="333" r:id="rId16"/>
    <p:sldId id="336" r:id="rId17"/>
    <p:sldId id="321" r:id="rId18"/>
    <p:sldId id="322" r:id="rId19"/>
    <p:sldId id="326" r:id="rId20"/>
    <p:sldId id="329" r:id="rId21"/>
    <p:sldId id="328" r:id="rId22"/>
    <p:sldId id="29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648"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F5398E25-C812-4833-96E7-390534CC18EE}" type="datetimeFigureOut">
              <a:rPr lang="ru-RU" smtClean="0"/>
              <a:pPr/>
              <a:t>05.11.2021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433DB5-8A33-413E-8252-A12F2FB5BD6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med">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433DB5-8A33-413E-8252-A12F2FB5BD6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433DB5-8A33-413E-8252-A12F2FB5BD6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E433DB5-8A33-413E-8252-A12F2FB5BD6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E433DB5-8A33-413E-8252-A12F2FB5BD6A}"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F5398E25-C812-4833-96E7-390534CC18EE}" type="datetimeFigureOut">
              <a:rPr lang="ru-RU" smtClean="0"/>
              <a:pPr/>
              <a:t>05.11.2021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E433DB5-8A33-413E-8252-A12F2FB5BD6A}"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F5398E25-C812-4833-96E7-390534CC18EE}" type="datetimeFigureOut">
              <a:rPr lang="ru-RU" smtClean="0"/>
              <a:pPr/>
              <a:t>05.11.2021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433DB5-8A33-413E-8252-A12F2FB5BD6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F5398E25-C812-4833-96E7-390534CC18EE}" type="datetimeFigureOut">
              <a:rPr lang="ru-RU" smtClean="0"/>
              <a:pPr/>
              <a:t>05.11.2021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3E433DB5-8A33-413E-8252-A12F2FB5BD6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5398E25-C812-4833-96E7-390534CC18EE}" type="datetimeFigureOut">
              <a:rPr lang="ru-RU" smtClean="0"/>
              <a:pPr/>
              <a:t>05.11.2021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E433DB5-8A33-413E-8252-A12F2FB5BD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med">
    <p:pull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500042"/>
            <a:ext cx="8715436" cy="4357718"/>
          </a:xfrm>
        </p:spPr>
        <p:txBody>
          <a:bodyPr>
            <a:noAutofit/>
          </a:bodyPr>
          <a:lstStyle/>
          <a:p>
            <a:pPr algn="ctr"/>
            <a:r>
              <a:rPr lang="kk-KZ" sz="6000" b="1" i="1"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Ұлттың ұлы тұлғасы</a:t>
            </a:r>
            <a:r>
              <a:rPr lang="kk-KZ" sz="6000" b="1" i="1" dirty="0"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
            </a:r>
            <a:br>
              <a:rPr lang="kk-KZ" sz="6000" b="1" i="1" dirty="0"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br>
            <a:r>
              <a:rPr lang="kk-KZ" sz="4000" b="1" i="1" dirty="0"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
            </a:r>
            <a:br>
              <a:rPr lang="kk-KZ" sz="4000" b="1" i="1" dirty="0"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br>
            <a:r>
              <a:rPr lang="kk-KZ" sz="2800" b="1"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ақын, публицист, қоғам қайраткері, Қазақстанның еңбек ері </a:t>
            </a:r>
            <a:r>
              <a:rPr lang="kk-KZ" sz="2800"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
            </a:r>
            <a:br>
              <a:rPr lang="kk-KZ" sz="2800"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br>
            <a:r>
              <a:rPr lang="kk-KZ" sz="2800"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
            </a:r>
            <a:br>
              <a:rPr lang="kk-KZ" sz="2800"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br>
            <a:r>
              <a:rPr lang="kk-KZ" sz="2800"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
            </a:r>
            <a:br>
              <a:rPr lang="kk-KZ" sz="2800" i="1" dirty="0" smtClean="0">
                <a:ln>
                  <a:solidFill>
                    <a:srgbClr val="FF0000"/>
                  </a:solidFill>
                </a:ln>
                <a:solidFill>
                  <a:srgbClr val="00206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br>
            <a:r>
              <a:rPr lang="kk-KZ" sz="2000" b="0" i="1" dirty="0"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t/>
            </a:r>
            <a:br>
              <a:rPr lang="kk-KZ" sz="2000" b="0" i="1" dirty="0" smtClean="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rPr>
            </a:br>
            <a:endParaRPr lang="ru-RU" sz="2000" b="0" i="1" dirty="0">
              <a:ln>
                <a:solidFill>
                  <a:srgbClr val="FF0000"/>
                </a:solidFill>
              </a:ln>
              <a:solidFill>
                <a:srgbClr val="0070C0"/>
              </a:solidFill>
              <a:effectLst>
                <a:outerShdw blurRad="50800" dist="38100" dir="10800000" algn="r" rotWithShape="0">
                  <a:prstClr val="black">
                    <a:alpha val="40000"/>
                  </a:prstClr>
                </a:outerShdw>
                <a:reflection blurRad="12700" stA="48000" endA="300" endPos="55000" dir="5400000" sy="-90000" algn="bl" rotWithShape="0"/>
              </a:effectLst>
              <a:latin typeface="Times New Roman" pitchFamily="18" charset="0"/>
              <a:cs typeface="Times New Roman" pitchFamily="18" charset="0"/>
            </a:endParaRPr>
          </a:p>
        </p:txBody>
      </p:sp>
    </p:spTree>
    <p:custDataLst>
      <p:tags r:id="rId1"/>
    </p:custDataLst>
  </p:cSld>
  <p:clrMapOvr>
    <a:masterClrMapping/>
  </p:clrMapOvr>
  <p:transition spd="med" advTm="6802">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sz="half" idx="1"/>
          </p:nvPr>
        </p:nvPicPr>
        <p:blipFill>
          <a:blip r:embed="rId2"/>
          <a:srcRect/>
          <a:stretch>
            <a:fillRect/>
          </a:stretch>
        </p:blipFill>
        <p:spPr bwMode="auto">
          <a:xfrm>
            <a:off x="214282" y="1357298"/>
            <a:ext cx="347488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929058" y="357166"/>
            <a:ext cx="5000660" cy="6286544"/>
          </a:xfrm>
        </p:spPr>
        <p:txBody>
          <a:bodyPr>
            <a:normAutofit/>
          </a:bodyPr>
          <a:lstStyle/>
          <a:p>
            <a:pPr>
              <a:buNone/>
            </a:pPr>
            <a:r>
              <a:rPr lang="ru-RU" sz="1800" b="1" i="1" dirty="0" smtClean="0">
                <a:solidFill>
                  <a:srgbClr val="FFFF00"/>
                </a:solidFill>
                <a:latin typeface="Times New Roman" pitchFamily="18" charset="0"/>
                <a:cs typeface="Times New Roman" pitchFamily="18" charset="0"/>
              </a:rPr>
              <a:t>84(5Каз)</a:t>
            </a:r>
          </a:p>
          <a:p>
            <a:pPr>
              <a:buNone/>
            </a:pPr>
            <a:r>
              <a:rPr lang="ru-RU" sz="1800" b="1" i="1" dirty="0" smtClean="0">
                <a:solidFill>
                  <a:srgbClr val="FFFF00"/>
                </a:solidFill>
                <a:latin typeface="Times New Roman" pitchFamily="18" charset="0"/>
                <a:cs typeface="Times New Roman" pitchFamily="18" charset="0"/>
              </a:rPr>
              <a:t>С 89</a:t>
            </a:r>
          </a:p>
          <a:p>
            <a:pPr algn="just">
              <a:buNone/>
            </a:pPr>
            <a:r>
              <a:rPr lang="ru-RU" sz="1800" b="1" i="1" dirty="0" smtClean="0">
                <a:solidFill>
                  <a:srgbClr val="FFFF00"/>
                </a:solidFill>
                <a:latin typeface="Times New Roman" pitchFamily="18" charset="0"/>
                <a:cs typeface="Times New Roman" pitchFamily="18" charset="0"/>
              </a:rPr>
              <a:t>           Сулейменов О. Но людям я не лгал… / Сост., отв. ред. С. </a:t>
            </a:r>
            <a:r>
              <a:rPr lang="ru-RU" sz="1800" b="1" i="1" dirty="0" err="1" smtClean="0">
                <a:solidFill>
                  <a:srgbClr val="FFFF00"/>
                </a:solidFill>
                <a:latin typeface="Times New Roman" pitchFamily="18" charset="0"/>
                <a:cs typeface="Times New Roman" pitchFamily="18" charset="0"/>
              </a:rPr>
              <a:t>Абдулло</a:t>
            </a:r>
            <a:r>
              <a:rPr lang="ru-RU" sz="1800" b="1" i="1" dirty="0" smtClean="0">
                <a:solidFill>
                  <a:srgbClr val="FFFF00"/>
                </a:solidFill>
                <a:latin typeface="Times New Roman" pitchFamily="18" charset="0"/>
                <a:cs typeface="Times New Roman" pitchFamily="18" charset="0"/>
              </a:rPr>
              <a:t>. – </a:t>
            </a:r>
            <a:r>
              <a:rPr lang="ru-RU" sz="1800" b="1" i="1" dirty="0" err="1" smtClean="0">
                <a:solidFill>
                  <a:srgbClr val="FFFF00"/>
                </a:solidFill>
                <a:latin typeface="Times New Roman" pitchFamily="18" charset="0"/>
                <a:cs typeface="Times New Roman" pitchFamily="18" charset="0"/>
              </a:rPr>
              <a:t>Алматы</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Дайк-Пресс</a:t>
            </a:r>
            <a:r>
              <a:rPr lang="ru-RU" sz="1800" b="1" i="1" dirty="0" smtClean="0">
                <a:solidFill>
                  <a:srgbClr val="FFFF00"/>
                </a:solidFill>
                <a:latin typeface="Times New Roman" pitchFamily="18" charset="0"/>
                <a:cs typeface="Times New Roman" pitchFamily="18" charset="0"/>
              </a:rPr>
              <a:t>, 2006. – 146 с.</a:t>
            </a:r>
          </a:p>
          <a:p>
            <a:pPr algn="just">
              <a:buNone/>
            </a:pPr>
            <a:r>
              <a:rPr lang="ru-RU" sz="1800" b="1" i="1" dirty="0" smtClean="0">
                <a:solidFill>
                  <a:srgbClr val="FFFF00"/>
                </a:solidFill>
                <a:latin typeface="Times New Roman" pitchFamily="18" charset="0"/>
                <a:cs typeface="Times New Roman" pitchFamily="18" charset="0"/>
              </a:rPr>
              <a:t>           </a:t>
            </a:r>
          </a:p>
          <a:p>
            <a:pPr algn="just">
              <a:buNone/>
            </a:pPr>
            <a:r>
              <a:rPr lang="ru-RU" sz="1800" b="1" i="1" dirty="0" smtClean="0">
                <a:solidFill>
                  <a:srgbClr val="FFFF00"/>
                </a:solidFill>
                <a:latin typeface="Times New Roman" pitchFamily="18" charset="0"/>
                <a:cs typeface="Times New Roman" pitchFamily="18" charset="0"/>
              </a:rPr>
              <a:t>           Данный сборник составлен из афористичных высказываний </a:t>
            </a:r>
            <a:r>
              <a:rPr lang="ru-RU" sz="1800" b="1" i="1" dirty="0" err="1" smtClean="0">
                <a:solidFill>
                  <a:srgbClr val="FFFF00"/>
                </a:solidFill>
                <a:latin typeface="Times New Roman" pitchFamily="18" charset="0"/>
                <a:cs typeface="Times New Roman" pitchFamily="18" charset="0"/>
              </a:rPr>
              <a:t>Олжаса</a:t>
            </a:r>
            <a:r>
              <a:rPr lang="ru-RU" sz="1800" b="1" i="1" dirty="0" smtClean="0">
                <a:solidFill>
                  <a:srgbClr val="FFFF00"/>
                </a:solidFill>
                <a:latin typeface="Times New Roman" pitchFamily="18" charset="0"/>
                <a:cs typeface="Times New Roman" pitchFamily="18" charset="0"/>
              </a:rPr>
              <a:t> Сулейменова. Сокровищница его мудрости, как может заметить читатель, не скудеет с годами. Она непрестанно пополняется новыми </a:t>
            </a:r>
            <a:r>
              <a:rPr lang="ru-RU" sz="1800" b="1" i="1" dirty="0" err="1" smtClean="0">
                <a:solidFill>
                  <a:srgbClr val="FFFF00"/>
                </a:solidFill>
                <a:latin typeface="Times New Roman" pitchFamily="18" charset="0"/>
                <a:cs typeface="Times New Roman" pitchFamily="18" charset="0"/>
              </a:rPr>
              <a:t>безимянными</a:t>
            </a:r>
            <a:r>
              <a:rPr lang="ru-RU" sz="1800" b="1" i="1" dirty="0" smtClean="0">
                <a:solidFill>
                  <a:srgbClr val="FFFF00"/>
                </a:solidFill>
                <a:latin typeface="Times New Roman" pitchFamily="18" charset="0"/>
                <a:cs typeface="Times New Roman" pitchFamily="18" charset="0"/>
              </a:rPr>
              <a:t>  мыслями. Эти цитаты, собранные из  произведений, написанных в разное время поэтом, переживут нас, мимолетных. Подобно тому, как вкус драгоценных вин с годами становится еще тоньше и изысканнее, так и мысли великих людей приобретают  все большую ценность.</a:t>
            </a:r>
          </a:p>
          <a:p>
            <a:pPr algn="just">
              <a:buNone/>
            </a:pPr>
            <a:r>
              <a:rPr lang="ru-RU" sz="1800" b="1" i="1" dirty="0" smtClean="0">
                <a:solidFill>
                  <a:srgbClr val="FFFF00"/>
                </a:solidFill>
                <a:latin typeface="Times New Roman" pitchFamily="18" charset="0"/>
                <a:cs typeface="Times New Roman" pitchFamily="18" charset="0"/>
              </a:rPr>
              <a:t>         Всего: 1 (ах)</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1"/>
          </p:nvPr>
        </p:nvPicPr>
        <p:blipFill>
          <a:blip r:embed="rId2" cstate="print"/>
          <a:srcRect/>
          <a:stretch>
            <a:fillRect/>
          </a:stretch>
        </p:blipFill>
        <p:spPr bwMode="auto">
          <a:xfrm>
            <a:off x="714348" y="1214422"/>
            <a:ext cx="2540123" cy="443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3643306" y="285728"/>
            <a:ext cx="5286412" cy="6357982"/>
          </a:xfrm>
        </p:spPr>
        <p:txBody>
          <a:bodyPr>
            <a:normAutofit/>
          </a:bodyPr>
          <a:lstStyle/>
          <a:p>
            <a:pPr>
              <a:buNone/>
            </a:pPr>
            <a:r>
              <a:rPr lang="ru-RU" sz="1800" b="1" i="1" dirty="0" smtClean="0">
                <a:solidFill>
                  <a:srgbClr val="FFFF00"/>
                </a:solidFill>
                <a:latin typeface="Times New Roman" pitchFamily="18" charset="0"/>
                <a:cs typeface="Times New Roman" pitchFamily="18" charset="0"/>
              </a:rPr>
              <a:t>81.2 </a:t>
            </a:r>
            <a:r>
              <a:rPr lang="ru-RU" sz="1800" b="1" i="1" dirty="0" err="1" smtClean="0">
                <a:solidFill>
                  <a:srgbClr val="FFFF00"/>
                </a:solidFill>
                <a:latin typeface="Times New Roman" pitchFamily="18" charset="0"/>
                <a:cs typeface="Times New Roman" pitchFamily="18" charset="0"/>
              </a:rPr>
              <a:t>Туц</a:t>
            </a:r>
            <a:endParaRPr lang="ru-RU" sz="1800" b="1" i="1" dirty="0" smtClean="0">
              <a:solidFill>
                <a:srgbClr val="FFFF00"/>
              </a:solidFill>
              <a:latin typeface="Times New Roman" pitchFamily="18" charset="0"/>
              <a:cs typeface="Times New Roman" pitchFamily="18" charset="0"/>
            </a:endParaRPr>
          </a:p>
          <a:p>
            <a:pPr>
              <a:buNone/>
            </a:pPr>
            <a:r>
              <a:rPr lang="ru-RU" sz="1800" b="1" i="1" dirty="0" smtClean="0">
                <a:solidFill>
                  <a:srgbClr val="FFFF00"/>
                </a:solidFill>
                <a:latin typeface="Times New Roman" pitchFamily="18" charset="0"/>
                <a:cs typeface="Times New Roman" pitchFamily="18" charset="0"/>
              </a:rPr>
              <a:t>С 89</a:t>
            </a:r>
          </a:p>
          <a:p>
            <a:pPr>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Сулейменов О. Пересекающиеся параллели. – </a:t>
            </a:r>
            <a:r>
              <a:rPr lang="ru-RU" sz="1800" b="1" i="1" dirty="0" err="1" smtClean="0">
                <a:solidFill>
                  <a:srgbClr val="FFFF00"/>
                </a:solidFill>
                <a:latin typeface="Times New Roman" pitchFamily="18" charset="0"/>
                <a:cs typeface="Times New Roman" pitchFamily="18" charset="0"/>
              </a:rPr>
              <a:t>Алматы</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Дауир</a:t>
            </a:r>
            <a:r>
              <a:rPr lang="ru-RU" sz="1800" b="1" i="1" dirty="0" smtClean="0">
                <a:solidFill>
                  <a:srgbClr val="FFFF00"/>
                </a:solidFill>
                <a:latin typeface="Times New Roman" pitchFamily="18" charset="0"/>
                <a:cs typeface="Times New Roman" pitchFamily="18" charset="0"/>
              </a:rPr>
              <a:t>, 2002. – 112 с.</a:t>
            </a:r>
          </a:p>
          <a:p>
            <a:pPr algn="just">
              <a:buNone/>
            </a:pPr>
            <a:r>
              <a:rPr lang="ru-RU" sz="1800" b="1" i="1" dirty="0" smtClean="0">
                <a:solidFill>
                  <a:srgbClr val="FFFF00"/>
                </a:solidFill>
                <a:latin typeface="Times New Roman" pitchFamily="18" charset="0"/>
                <a:cs typeface="Times New Roman" pitchFamily="18" charset="0"/>
              </a:rPr>
              <a:t>             В своих книгах на темы судеб языков народов, населяющих большой евразийский континент, </a:t>
            </a:r>
            <a:r>
              <a:rPr lang="ru-RU" sz="1800" b="1" i="1" dirty="0" err="1" smtClean="0">
                <a:solidFill>
                  <a:srgbClr val="FFFF00"/>
                </a:solidFill>
                <a:latin typeface="Times New Roman" pitchFamily="18" charset="0"/>
                <a:cs typeface="Times New Roman" pitchFamily="18" charset="0"/>
              </a:rPr>
              <a:t>Олжас</a:t>
            </a:r>
            <a:r>
              <a:rPr lang="ru-RU" sz="1800" b="1" i="1" dirty="0" smtClean="0">
                <a:solidFill>
                  <a:srgbClr val="FFFF00"/>
                </a:solidFill>
                <a:latin typeface="Times New Roman" pitchFamily="18" charset="0"/>
                <a:cs typeface="Times New Roman" pitchFamily="18" charset="0"/>
              </a:rPr>
              <a:t> Сулейменов свободно и уверенно путешествует по энергетическому полю тюркологии, которое под напором его интеллекта расширяется до пределов ноосферы.</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Всего: 23,  5(ан), 18(</a:t>
            </a:r>
            <a:r>
              <a:rPr lang="ru-RU" sz="1800" b="1" i="1" dirty="0" err="1" smtClean="0">
                <a:solidFill>
                  <a:srgbClr val="FFFF00"/>
                </a:solidFill>
                <a:latin typeface="Times New Roman" pitchFamily="18" charset="0"/>
                <a:cs typeface="Times New Roman" pitchFamily="18" charset="0"/>
              </a:rPr>
              <a:t>чз</a:t>
            </a:r>
            <a:r>
              <a:rPr lang="ru-RU" sz="1800" b="1" i="1" dirty="0" smtClean="0">
                <a:solidFill>
                  <a:srgbClr val="FFFF00"/>
                </a:solidFill>
                <a:latin typeface="Times New Roman" pitchFamily="18" charset="0"/>
                <a:cs typeface="Times New Roman" pitchFamily="18" charset="0"/>
              </a:rPr>
              <a:t>).</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sz="half" idx="1"/>
          </p:nvPr>
        </p:nvPicPr>
        <p:blipFill>
          <a:blip r:embed="rId2" cstate="print"/>
          <a:srcRect/>
          <a:stretch>
            <a:fillRect/>
          </a:stretch>
        </p:blipFill>
        <p:spPr bwMode="auto">
          <a:xfrm>
            <a:off x="500034" y="1214422"/>
            <a:ext cx="2799759" cy="4891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3857620" y="285728"/>
            <a:ext cx="5072098" cy="5929354"/>
          </a:xfrm>
        </p:spPr>
        <p:txBody>
          <a:bodyPr>
            <a:normAutofit/>
          </a:bodyPr>
          <a:lstStyle/>
          <a:p>
            <a:pPr>
              <a:buNone/>
            </a:pPr>
            <a:r>
              <a:rPr lang="ru-RU" sz="1800" b="1" i="1" dirty="0" smtClean="0">
                <a:solidFill>
                  <a:srgbClr val="FF0000"/>
                </a:solidFill>
                <a:latin typeface="Times New Roman" pitchFamily="18" charset="0"/>
                <a:cs typeface="Times New Roman" pitchFamily="18" charset="0"/>
              </a:rPr>
              <a:t>      </a:t>
            </a:r>
            <a:r>
              <a:rPr lang="ru-RU" sz="1800" b="1" i="1" dirty="0" smtClean="0">
                <a:solidFill>
                  <a:srgbClr val="FFFF00"/>
                </a:solidFill>
                <a:latin typeface="Times New Roman" pitchFamily="18" charset="0"/>
                <a:cs typeface="Times New Roman" pitchFamily="18" charset="0"/>
              </a:rPr>
              <a:t>С (</a:t>
            </a:r>
            <a:r>
              <a:rPr lang="ru-RU" sz="1800" b="1" i="1" dirty="0" err="1" smtClean="0">
                <a:solidFill>
                  <a:srgbClr val="FFFF00"/>
                </a:solidFill>
                <a:latin typeface="Times New Roman" pitchFamily="18" charset="0"/>
                <a:cs typeface="Times New Roman" pitchFamily="18" charset="0"/>
              </a:rPr>
              <a:t>Каз</a:t>
            </a:r>
            <a:r>
              <a:rPr lang="ru-RU" sz="1800" b="1" i="1" dirty="0" smtClean="0">
                <a:solidFill>
                  <a:srgbClr val="FFFF00"/>
                </a:solidFill>
                <a:latin typeface="Times New Roman" pitchFamily="18" charset="0"/>
                <a:cs typeface="Times New Roman" pitchFamily="18" charset="0"/>
              </a:rPr>
              <a:t>)2</a:t>
            </a:r>
          </a:p>
          <a:p>
            <a:pPr>
              <a:buNone/>
            </a:pPr>
            <a:r>
              <a:rPr lang="ru-RU" sz="1800" b="1" i="1" dirty="0" smtClean="0">
                <a:solidFill>
                  <a:srgbClr val="FFFF00"/>
                </a:solidFill>
                <a:latin typeface="Times New Roman" pitchFamily="18" charset="0"/>
                <a:cs typeface="Times New Roman" pitchFamily="18" charset="0"/>
              </a:rPr>
              <a:t>      С 89</a:t>
            </a:r>
          </a:p>
          <a:p>
            <a:pPr algn="just">
              <a:buNone/>
            </a:pPr>
            <a:r>
              <a:rPr lang="ru-RU" sz="1800" b="1" i="1" dirty="0" smtClean="0">
                <a:solidFill>
                  <a:srgbClr val="FFFF00"/>
                </a:solidFill>
                <a:latin typeface="Times New Roman" pitchFamily="18" charset="0"/>
                <a:cs typeface="Times New Roman" pitchFamily="18" charset="0"/>
              </a:rPr>
              <a:t>        </a:t>
            </a:r>
          </a:p>
          <a:p>
            <a:pPr algn="just">
              <a:buNone/>
            </a:pPr>
            <a:r>
              <a:rPr lang="ru-RU" sz="1800" b="1" i="1" dirty="0" smtClean="0">
                <a:solidFill>
                  <a:srgbClr val="FFFF00"/>
                </a:solidFill>
                <a:latin typeface="Times New Roman" pitchFamily="18" charset="0"/>
                <a:cs typeface="Times New Roman" pitchFamily="18" charset="0"/>
              </a:rPr>
              <a:t>        Сулейменов О. Преодоление: Стихи и поэмы. – Алма-Ата: </a:t>
            </a:r>
            <a:r>
              <a:rPr lang="ru-RU" sz="1800" b="1" i="1" dirty="0" err="1" smtClean="0">
                <a:solidFill>
                  <a:srgbClr val="FFFF00"/>
                </a:solidFill>
                <a:latin typeface="Times New Roman" pitchFamily="18" charset="0"/>
                <a:cs typeface="Times New Roman" pitchFamily="18" charset="0"/>
              </a:rPr>
              <a:t>Жазушы</a:t>
            </a:r>
            <a:r>
              <a:rPr lang="ru-RU" sz="1800" b="1" i="1" dirty="0" smtClean="0">
                <a:solidFill>
                  <a:srgbClr val="FFFF00"/>
                </a:solidFill>
                <a:latin typeface="Times New Roman" pitchFamily="18" charset="0"/>
                <a:cs typeface="Times New Roman" pitchFamily="18" charset="0"/>
              </a:rPr>
              <a:t>, 1987. – 416 с.</a:t>
            </a:r>
          </a:p>
          <a:p>
            <a:pPr algn="just">
              <a:buNone/>
            </a:pPr>
            <a:r>
              <a:rPr lang="ru-RU" sz="1800" b="1" i="1" dirty="0" smtClean="0">
                <a:solidFill>
                  <a:srgbClr val="FFFF00"/>
                </a:solidFill>
                <a:latin typeface="Times New Roman" pitchFamily="18" charset="0"/>
                <a:cs typeface="Times New Roman" pitchFamily="18" charset="0"/>
              </a:rPr>
              <a:t>            Глубоко философская, </a:t>
            </a:r>
            <a:r>
              <a:rPr lang="ru-RU" sz="1800" b="1" i="1" dirty="0" err="1" smtClean="0">
                <a:solidFill>
                  <a:srgbClr val="FFFF00"/>
                </a:solidFill>
                <a:latin typeface="Times New Roman" pitchFamily="18" charset="0"/>
                <a:cs typeface="Times New Roman" pitchFamily="18" charset="0"/>
              </a:rPr>
              <a:t>остро-социальная</a:t>
            </a:r>
            <a:r>
              <a:rPr lang="ru-RU" sz="1800" b="1" i="1" dirty="0" smtClean="0">
                <a:solidFill>
                  <a:srgbClr val="FFFF00"/>
                </a:solidFill>
                <a:latin typeface="Times New Roman" pitchFamily="18" charset="0"/>
                <a:cs typeface="Times New Roman" pitchFamily="18" charset="0"/>
              </a:rPr>
              <a:t> поэзия О. Сулейменова всегда находит  отклик в сердцах читателей. Поэтическому творчеству автора свойственны современность мышления, высокий гражданский пафос, чувства историзма. Сборник составляют стихи поэта, а также поэмы «Земля, поклонись человеку», «Глиняная книга» и другие. </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Всего: 2 (ах).</a:t>
            </a:r>
          </a:p>
        </p:txBody>
      </p:sp>
    </p:spTree>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half" idx="1"/>
          </p:nvPr>
        </p:nvPicPr>
        <p:blipFill>
          <a:blip r:embed="rId2" cstate="print"/>
          <a:srcRect/>
          <a:stretch>
            <a:fillRect/>
          </a:stretch>
        </p:blipFill>
        <p:spPr bwMode="auto">
          <a:xfrm>
            <a:off x="571472" y="1214422"/>
            <a:ext cx="3060365"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143372" y="357166"/>
            <a:ext cx="4857784" cy="6215106"/>
          </a:xfrm>
        </p:spPr>
        <p:txBody>
          <a:bodyPr>
            <a:normAutofit/>
          </a:bodyPr>
          <a:lstStyle/>
          <a:p>
            <a:pPr>
              <a:buNone/>
            </a:pPr>
            <a:r>
              <a:rPr lang="kk-KZ" sz="1800" b="1" i="1" dirty="0" smtClean="0">
                <a:solidFill>
                  <a:srgbClr val="FF0000"/>
                </a:solidFill>
                <a:latin typeface="Times New Roman" pitchFamily="18" charset="0"/>
                <a:cs typeface="Times New Roman" pitchFamily="18" charset="0"/>
              </a:rPr>
              <a:t>   </a:t>
            </a:r>
            <a:r>
              <a:rPr lang="kk-KZ" sz="1800" b="1" i="1" dirty="0" smtClean="0">
                <a:solidFill>
                  <a:srgbClr val="FFFF00"/>
                </a:solidFill>
                <a:latin typeface="Times New Roman" pitchFamily="18" charset="0"/>
                <a:cs typeface="Times New Roman" pitchFamily="18" charset="0"/>
              </a:rPr>
              <a:t>84 Қаз 7-5</a:t>
            </a:r>
          </a:p>
          <a:p>
            <a:pPr>
              <a:buNone/>
            </a:pPr>
            <a:r>
              <a:rPr lang="kk-KZ" sz="1800" b="1" i="1" dirty="0" smtClean="0">
                <a:solidFill>
                  <a:srgbClr val="FFFF00"/>
                </a:solidFill>
                <a:latin typeface="Times New Roman" pitchFamily="18" charset="0"/>
                <a:cs typeface="Times New Roman" pitchFamily="18" charset="0"/>
              </a:rPr>
              <a:t>   С 90</a:t>
            </a:r>
          </a:p>
          <a:p>
            <a:pPr algn="just">
              <a:buNone/>
            </a:pPr>
            <a:r>
              <a:rPr lang="kk-KZ" sz="1800" b="1" i="1" dirty="0" smtClean="0">
                <a:solidFill>
                  <a:srgbClr val="FFFF00"/>
                </a:solidFill>
                <a:latin typeface="Times New Roman" pitchFamily="18" charset="0"/>
                <a:cs typeface="Times New Roman" pitchFamily="18" charset="0"/>
              </a:rPr>
              <a:t>          Сүлейменов О. Таңдамалы туындылар. І том / Ауд. Қ. Мырза Әли. – Алматы : Жібек жолы, 2005. – 368 б. </a:t>
            </a:r>
          </a:p>
          <a:p>
            <a:pPr>
              <a:buNone/>
            </a:pPr>
            <a:r>
              <a:rPr lang="kk-KZ" sz="1800" b="1" i="1" dirty="0" smtClean="0">
                <a:solidFill>
                  <a:srgbClr val="FFFF00"/>
                </a:solidFill>
                <a:latin typeface="Times New Roman" pitchFamily="18" charset="0"/>
                <a:cs typeface="Times New Roman" pitchFamily="18" charset="0"/>
              </a:rPr>
              <a:t>  </a:t>
            </a:r>
          </a:p>
          <a:p>
            <a:pPr algn="just">
              <a:buNone/>
            </a:pPr>
            <a:r>
              <a:rPr lang="kk-KZ" sz="1800" b="1" i="1" dirty="0" smtClean="0">
                <a:solidFill>
                  <a:srgbClr val="FFFF00"/>
                </a:solidFill>
                <a:latin typeface="Times New Roman" pitchFamily="18" charset="0"/>
                <a:cs typeface="Times New Roman" pitchFamily="18" charset="0"/>
              </a:rPr>
              <a:t>            Көрнекті ақын, Қазақстанның халық жазушысы, мемлекет және қоғам қайраткері О. Сүлейменовтің екі томдық туындылар жинағының бірінші томына таңдаулы өлеңдері енді. </a:t>
            </a:r>
          </a:p>
          <a:p>
            <a:pPr algn="just">
              <a:buNone/>
            </a:pPr>
            <a:r>
              <a:rPr lang="kk-KZ" sz="1800" b="1" i="1" dirty="0" smtClean="0">
                <a:solidFill>
                  <a:srgbClr val="FFFF00"/>
                </a:solidFill>
                <a:latin typeface="Times New Roman" pitchFamily="18" charset="0"/>
                <a:cs typeface="Times New Roman" pitchFamily="18" charset="0"/>
              </a:rPr>
              <a:t>           Басылым ақынның туғанына 70 жыл толуына орай  жарық көрген.</a:t>
            </a:r>
          </a:p>
          <a:p>
            <a:pPr algn="just">
              <a:buNone/>
            </a:pPr>
            <a:endParaRPr lang="kk-KZ" sz="1800" b="1" i="1" dirty="0" smtClean="0">
              <a:solidFill>
                <a:srgbClr val="FFFF00"/>
              </a:solidFill>
              <a:latin typeface="Times New Roman" pitchFamily="18" charset="0"/>
              <a:cs typeface="Times New Roman" pitchFamily="18" charset="0"/>
            </a:endParaRPr>
          </a:p>
          <a:p>
            <a:pPr algn="just">
              <a:buNone/>
            </a:pPr>
            <a:r>
              <a:rPr lang="kk-KZ" sz="1800" b="1" i="1" dirty="0" smtClean="0">
                <a:solidFill>
                  <a:srgbClr val="FFFF00"/>
                </a:solidFill>
                <a:latin typeface="Times New Roman" pitchFamily="18" charset="0"/>
                <a:cs typeface="Times New Roman" pitchFamily="18" charset="0"/>
              </a:rPr>
              <a:t>      Барлығы: 1 дана, көркем әдбиеттер абономенті.</a:t>
            </a:r>
          </a:p>
          <a:p>
            <a:pPr>
              <a:buNone/>
            </a:pPr>
            <a:r>
              <a:rPr lang="kk-KZ" sz="1800" b="1" i="1" dirty="0" smtClean="0">
                <a:solidFill>
                  <a:srgbClr val="FFFF00"/>
                </a:solidFill>
                <a:latin typeface="Times New Roman" pitchFamily="18" charset="0"/>
                <a:cs typeface="Times New Roman" pitchFamily="18" charset="0"/>
              </a:rPr>
              <a:t>       </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half" idx="1"/>
          </p:nvPr>
        </p:nvPicPr>
        <p:blipFill>
          <a:blip r:embed="rId2" cstate="print"/>
          <a:srcRect/>
          <a:stretch>
            <a:fillRect/>
          </a:stretch>
        </p:blipFill>
        <p:spPr bwMode="auto">
          <a:xfrm>
            <a:off x="571472" y="1214422"/>
            <a:ext cx="307859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071934" y="285728"/>
            <a:ext cx="4857784" cy="6069197"/>
          </a:xfrm>
        </p:spPr>
        <p:txBody>
          <a:bodyPr>
            <a:normAutofit/>
          </a:bodyPr>
          <a:lstStyle/>
          <a:p>
            <a:pPr>
              <a:buNone/>
            </a:pPr>
            <a:r>
              <a:rPr lang="kk-KZ" sz="1800" b="1" i="1" dirty="0" smtClean="0">
                <a:solidFill>
                  <a:srgbClr val="FF0000"/>
                </a:solidFill>
                <a:latin typeface="Times New Roman" pitchFamily="18" charset="0"/>
                <a:cs typeface="Times New Roman" pitchFamily="18" charset="0"/>
              </a:rPr>
              <a:t>   </a:t>
            </a:r>
            <a:r>
              <a:rPr lang="kk-KZ" sz="1800" b="1" i="1" dirty="0" smtClean="0">
                <a:solidFill>
                  <a:srgbClr val="FFFF00"/>
                </a:solidFill>
                <a:latin typeface="Times New Roman" pitchFamily="18" charset="0"/>
                <a:cs typeface="Times New Roman" pitchFamily="18" charset="0"/>
              </a:rPr>
              <a:t>84 Қаз 7-5</a:t>
            </a:r>
          </a:p>
          <a:p>
            <a:pPr>
              <a:buNone/>
            </a:pPr>
            <a:r>
              <a:rPr lang="kk-KZ" sz="1800" b="1" i="1" dirty="0" smtClean="0">
                <a:solidFill>
                  <a:srgbClr val="FFFF00"/>
                </a:solidFill>
                <a:latin typeface="Times New Roman" pitchFamily="18" charset="0"/>
                <a:cs typeface="Times New Roman" pitchFamily="18" charset="0"/>
              </a:rPr>
              <a:t>   С 90</a:t>
            </a:r>
          </a:p>
          <a:p>
            <a:pPr algn="just">
              <a:buNone/>
            </a:pPr>
            <a:r>
              <a:rPr lang="kk-KZ" sz="1800" b="1" i="1" dirty="0" smtClean="0">
                <a:solidFill>
                  <a:srgbClr val="FFFF00"/>
                </a:solidFill>
                <a:latin typeface="Times New Roman" pitchFamily="18" charset="0"/>
                <a:cs typeface="Times New Roman" pitchFamily="18" charset="0"/>
              </a:rPr>
              <a:t>          Сүлейменов О. Таңдамалы туындылар. ІІ том / Ауд. Қ. Мырза Әли. – Алматы : Жібек жолы, 2005. – 336 б.</a:t>
            </a:r>
          </a:p>
          <a:p>
            <a:pPr algn="just">
              <a:buNone/>
            </a:pPr>
            <a:endParaRPr lang="kk-KZ" sz="1800" b="1" i="1" dirty="0" smtClean="0">
              <a:solidFill>
                <a:srgbClr val="FFFF00"/>
              </a:solidFill>
              <a:latin typeface="Times New Roman" pitchFamily="18" charset="0"/>
              <a:cs typeface="Times New Roman" pitchFamily="18" charset="0"/>
            </a:endParaRPr>
          </a:p>
          <a:p>
            <a:pPr algn="just">
              <a:buNone/>
            </a:pPr>
            <a:r>
              <a:rPr lang="kk-KZ" sz="1800" b="1" i="1" dirty="0" smtClean="0">
                <a:solidFill>
                  <a:srgbClr val="FFFF00"/>
                </a:solidFill>
                <a:latin typeface="Times New Roman" pitchFamily="18" charset="0"/>
                <a:cs typeface="Times New Roman" pitchFamily="18" charset="0"/>
              </a:rPr>
              <a:t>           Көрнекті ақын, Қазақстанның халық жазушысы, мемлекет және қоғам қайраткері О. Сүлейменовтің екі томдық туындылар жинағының екінші томына “Адамға табын, Жер енді”, “Құмырсқа”, “Қыш кітап”, т.б. поэмалары, ұлы ақын Махамбеттің өміріне арнап жазған “Қызыл жусан” атты екі сериалды көркем фильмнің сценарийі енген.</a:t>
            </a:r>
          </a:p>
          <a:p>
            <a:pPr algn="just">
              <a:buNone/>
            </a:pPr>
            <a:endParaRPr lang="kk-KZ" sz="1800" b="1" i="1" dirty="0" smtClean="0">
              <a:solidFill>
                <a:srgbClr val="FFFF00"/>
              </a:solidFill>
              <a:latin typeface="Times New Roman" pitchFamily="18" charset="0"/>
              <a:cs typeface="Times New Roman" pitchFamily="18" charset="0"/>
            </a:endParaRPr>
          </a:p>
          <a:p>
            <a:pPr algn="just">
              <a:buNone/>
            </a:pPr>
            <a:r>
              <a:rPr lang="kk-KZ" sz="1800" b="1" i="1" dirty="0" smtClean="0">
                <a:solidFill>
                  <a:srgbClr val="FFFF00"/>
                </a:solidFill>
                <a:latin typeface="Times New Roman" pitchFamily="18" charset="0"/>
                <a:cs typeface="Times New Roman" pitchFamily="18" charset="0"/>
              </a:rPr>
              <a:t>          Барлығы: 1 (ах).      </a:t>
            </a:r>
          </a:p>
        </p:txBody>
      </p:sp>
    </p:spTree>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Олжас\11.jpg"/>
          <p:cNvPicPr>
            <a:picLocks noGrp="1" noChangeAspect="1" noChangeArrowheads="1"/>
          </p:cNvPicPr>
          <p:nvPr>
            <p:ph sz="half" idx="1"/>
          </p:nvPr>
        </p:nvPicPr>
        <p:blipFill>
          <a:blip r:embed="rId2"/>
          <a:srcRect/>
          <a:stretch>
            <a:fillRect/>
          </a:stretch>
        </p:blipFill>
        <p:spPr bwMode="auto">
          <a:xfrm>
            <a:off x="642910" y="857232"/>
            <a:ext cx="2690743" cy="4320000"/>
          </a:xfrm>
          <a:prstGeom prst="rect">
            <a:avLst/>
          </a:prstGeom>
          <a:ln w="88900" cap="sq" cmpd="thickThin">
            <a:solidFill>
              <a:srgbClr val="000000"/>
            </a:solidFill>
            <a:prstDash val="solid"/>
            <a:miter lim="800000"/>
          </a:ln>
          <a:effectLst>
            <a:innerShdw blurRad="76200">
              <a:srgbClr val="000000"/>
            </a:innerShdw>
          </a:effectLst>
        </p:spPr>
      </p:pic>
      <p:sp>
        <p:nvSpPr>
          <p:cNvPr id="4" name="Содержимое 3"/>
          <p:cNvSpPr>
            <a:spLocks noGrp="1"/>
          </p:cNvSpPr>
          <p:nvPr>
            <p:ph sz="half" idx="2"/>
          </p:nvPr>
        </p:nvSpPr>
        <p:spPr>
          <a:xfrm>
            <a:off x="4000496" y="357166"/>
            <a:ext cx="4857784" cy="6143668"/>
          </a:xfrm>
        </p:spPr>
        <p:txBody>
          <a:bodyPr>
            <a:normAutofit/>
          </a:bodyPr>
          <a:lstStyle/>
          <a:p>
            <a:pPr>
              <a:buNone/>
            </a:pPr>
            <a:r>
              <a:rPr lang="ru-RU" sz="1800" b="1" i="1" dirty="0" smtClean="0">
                <a:solidFill>
                  <a:srgbClr val="FF0000"/>
                </a:solidFill>
                <a:latin typeface="Times New Roman" pitchFamily="18" charset="0"/>
                <a:cs typeface="Times New Roman" pitchFamily="18" charset="0"/>
              </a:rPr>
              <a:t>     </a:t>
            </a:r>
            <a:r>
              <a:rPr lang="ru-RU" sz="1800" b="1" i="1" dirty="0" smtClean="0">
                <a:solidFill>
                  <a:srgbClr val="FFFF00"/>
                </a:solidFill>
                <a:latin typeface="Times New Roman" pitchFamily="18" charset="0"/>
                <a:cs typeface="Times New Roman" pitchFamily="18" charset="0"/>
              </a:rPr>
              <a:t>С (</a:t>
            </a:r>
            <a:r>
              <a:rPr lang="ru-RU" sz="1800" b="1" i="1" dirty="0" err="1" smtClean="0">
                <a:solidFill>
                  <a:srgbClr val="FFFF00"/>
                </a:solidFill>
                <a:latin typeface="Times New Roman" pitchFamily="18" charset="0"/>
                <a:cs typeface="Times New Roman" pitchFamily="18" charset="0"/>
              </a:rPr>
              <a:t>Каз</a:t>
            </a:r>
            <a:r>
              <a:rPr lang="ru-RU" sz="1800" b="1" i="1" dirty="0" smtClean="0">
                <a:solidFill>
                  <a:srgbClr val="FFFF00"/>
                </a:solidFill>
                <a:latin typeface="Times New Roman" pitchFamily="18" charset="0"/>
                <a:cs typeface="Times New Roman" pitchFamily="18" charset="0"/>
              </a:rPr>
              <a:t>) 2</a:t>
            </a:r>
          </a:p>
          <a:p>
            <a:pPr>
              <a:buNone/>
            </a:pPr>
            <a:r>
              <a:rPr lang="ru-RU" sz="1800" b="1" i="1" dirty="0" smtClean="0">
                <a:solidFill>
                  <a:srgbClr val="FFFF00"/>
                </a:solidFill>
                <a:latin typeface="Times New Roman" pitchFamily="18" charset="0"/>
                <a:cs typeface="Times New Roman" pitchFamily="18" charset="0"/>
              </a:rPr>
              <a:t>     С 89</a:t>
            </a:r>
          </a:p>
          <a:p>
            <a:pPr>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Сулейменов О. Трансформация огня : стихи. – Алма-Ата : </a:t>
            </a:r>
            <a:r>
              <a:rPr lang="ru-RU" sz="1800" b="1" i="1" dirty="0" err="1" smtClean="0">
                <a:solidFill>
                  <a:srgbClr val="FFFF00"/>
                </a:solidFill>
                <a:latin typeface="Times New Roman" pitchFamily="18" charset="0"/>
                <a:cs typeface="Times New Roman" pitchFamily="18" charset="0"/>
              </a:rPr>
              <a:t>Жалын</a:t>
            </a:r>
            <a:r>
              <a:rPr lang="ru-RU" sz="1800" b="1" i="1" dirty="0" smtClean="0">
                <a:solidFill>
                  <a:srgbClr val="FFFF00"/>
                </a:solidFill>
                <a:latin typeface="Times New Roman" pitchFamily="18" charset="0"/>
                <a:cs typeface="Times New Roman" pitchFamily="18" charset="0"/>
              </a:rPr>
              <a:t>, 1983. – 240 с.</a:t>
            </a:r>
          </a:p>
          <a:p>
            <a:pPr>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 книгу поэта наряду с хорошо известными произведениями вошли новые стихи.</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Всего: 1 (ах)</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1"/>
          </p:nvPr>
        </p:nvPicPr>
        <p:blipFill>
          <a:blip r:embed="rId2" cstate="print"/>
          <a:srcRect/>
          <a:stretch>
            <a:fillRect/>
          </a:stretch>
        </p:blipFill>
        <p:spPr bwMode="auto">
          <a:xfrm>
            <a:off x="500034" y="1285860"/>
            <a:ext cx="2761081"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4071934" y="357166"/>
            <a:ext cx="4857784" cy="5997759"/>
          </a:xfrm>
        </p:spPr>
        <p:txBody>
          <a:bodyPr>
            <a:normAutofit fontScale="92500" lnSpcReduction="10000"/>
          </a:bodyPr>
          <a:lstStyle/>
          <a:p>
            <a:pPr algn="just">
              <a:buNone/>
            </a:pPr>
            <a:r>
              <a:rPr lang="ru-RU" sz="1800" b="1" i="1" dirty="0" smtClean="0">
                <a:solidFill>
                  <a:srgbClr val="FF0000"/>
                </a:solidFill>
                <a:latin typeface="Times New Roman" pitchFamily="18" charset="0"/>
                <a:cs typeface="Times New Roman" pitchFamily="18" charset="0"/>
              </a:rPr>
              <a:t>     </a:t>
            </a:r>
            <a:r>
              <a:rPr lang="ru-RU" sz="1800" b="1" i="1" dirty="0" smtClean="0">
                <a:solidFill>
                  <a:srgbClr val="FFFF00"/>
                </a:solidFill>
                <a:latin typeface="Times New Roman" pitchFamily="18" charset="0"/>
                <a:cs typeface="Times New Roman" pitchFamily="18" charset="0"/>
              </a:rPr>
              <a:t>81. 2Каз-03</a:t>
            </a:r>
          </a:p>
          <a:p>
            <a:pPr algn="just">
              <a:buNone/>
            </a:pPr>
            <a:r>
              <a:rPr lang="ru-RU" sz="1800" b="1" i="1" dirty="0" smtClean="0">
                <a:solidFill>
                  <a:srgbClr val="FFFF00"/>
                </a:solidFill>
                <a:latin typeface="Times New Roman" pitchFamily="18" charset="0"/>
                <a:cs typeface="Times New Roman" pitchFamily="18" charset="0"/>
              </a:rPr>
              <a:t>    С 89</a:t>
            </a:r>
          </a:p>
          <a:p>
            <a:pPr>
              <a:buNone/>
            </a:pPr>
            <a:r>
              <a:rPr lang="ru-RU" sz="1800" b="1" i="1" dirty="0" smtClean="0">
                <a:solidFill>
                  <a:srgbClr val="FFFF00"/>
                </a:solidFill>
                <a:latin typeface="Times New Roman" pitchFamily="18" charset="0"/>
                <a:cs typeface="Times New Roman" pitchFamily="18" charset="0"/>
              </a:rPr>
              <a:t>        </a:t>
            </a:r>
          </a:p>
          <a:p>
            <a:pPr algn="just">
              <a:buNone/>
            </a:pPr>
            <a:r>
              <a:rPr lang="ru-RU" sz="1800" b="1" i="1" dirty="0" smtClean="0">
                <a:solidFill>
                  <a:srgbClr val="FFFF00"/>
                </a:solidFill>
                <a:latin typeface="Times New Roman" pitchFamily="18" charset="0"/>
                <a:cs typeface="Times New Roman" pitchFamily="18" charset="0"/>
              </a:rPr>
              <a:t>           Сулейменов О. Тюрки в доистории. О происхождении древнетюркских языков и письменностей. - </a:t>
            </a:r>
            <a:r>
              <a:rPr lang="ru-RU" sz="1800" b="1" i="1" dirty="0" err="1" smtClean="0">
                <a:solidFill>
                  <a:srgbClr val="FFFF00"/>
                </a:solidFill>
                <a:latin typeface="Times New Roman" pitchFamily="18" charset="0"/>
                <a:cs typeface="Times New Roman" pitchFamily="18" charset="0"/>
              </a:rPr>
              <a:t>Алматы</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Атамұра, </a:t>
            </a:r>
            <a:r>
              <a:rPr lang="ru-RU" sz="1800" b="1" i="1" dirty="0" smtClean="0">
                <a:solidFill>
                  <a:srgbClr val="FFFF00"/>
                </a:solidFill>
                <a:latin typeface="Times New Roman" pitchFamily="18" charset="0"/>
                <a:cs typeface="Times New Roman" pitchFamily="18" charset="0"/>
              </a:rPr>
              <a:t>2002. – 320 с.</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900" b="1" i="1" dirty="0" smtClean="0">
                <a:solidFill>
                  <a:srgbClr val="FFFF00"/>
                </a:solidFill>
                <a:latin typeface="Times New Roman" pitchFamily="18" charset="0"/>
                <a:cs typeface="Times New Roman" pitchFamily="18" charset="0"/>
              </a:rPr>
              <a:t>          В книге </a:t>
            </a:r>
            <a:r>
              <a:rPr lang="ru-RU" sz="1900" b="1" i="1" dirty="0" err="1" smtClean="0">
                <a:solidFill>
                  <a:srgbClr val="FFFF00"/>
                </a:solidFill>
                <a:latin typeface="Times New Roman" pitchFamily="18" charset="0"/>
                <a:cs typeface="Times New Roman" pitchFamily="18" charset="0"/>
              </a:rPr>
              <a:t>Олжаса</a:t>
            </a:r>
            <a:r>
              <a:rPr lang="ru-RU" sz="1900" b="1" i="1" dirty="0" smtClean="0">
                <a:solidFill>
                  <a:srgbClr val="FFFF00"/>
                </a:solidFill>
                <a:latin typeface="Times New Roman" pitchFamily="18" charset="0"/>
                <a:cs typeface="Times New Roman" pitchFamily="18" charset="0"/>
              </a:rPr>
              <a:t> Сулейменова «Тюрки в доистории» рассказывается о происхождении древнетюркских языков и письменностей. «Свободный полет мысли поэта не приемлет готовых истин, это воспарение, предпринятое для рассеивания тумана ложной цельности устоявшихся мнений. «Тюрки в доистории» – явление культуры нового времени» – так оценивают ученые лингвистический труд Сулейменова.</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Всего: 1 (</a:t>
            </a:r>
            <a:r>
              <a:rPr lang="ru-RU" sz="1800" b="1" i="1" dirty="0" err="1" smtClean="0">
                <a:solidFill>
                  <a:srgbClr val="FFFF00"/>
                </a:solidFill>
                <a:latin typeface="Times New Roman" pitchFamily="18" charset="0"/>
                <a:cs typeface="Times New Roman" pitchFamily="18" charset="0"/>
              </a:rPr>
              <a:t>чз</a:t>
            </a:r>
            <a:r>
              <a:rPr lang="ru-RU" sz="1800" b="1" i="1" dirty="0" smtClean="0">
                <a:solidFill>
                  <a:srgbClr val="FFFF00"/>
                </a:solidFill>
                <a:latin typeface="Times New Roman" pitchFamily="18" charset="0"/>
                <a:cs typeface="Times New Roman" pitchFamily="18" charset="0"/>
              </a:rPr>
              <a:t>).</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endParaRPr lang="ru-RU"/>
          </a:p>
        </p:txBody>
      </p:sp>
      <p:pic>
        <p:nvPicPr>
          <p:cNvPr id="4099" name="Picture 3" descr="C:\Users\User\Desktop\Олжас\28.jpg"/>
          <p:cNvPicPr>
            <a:picLocks noGrp="1" noChangeAspect="1" noChangeArrowheads="1"/>
          </p:cNvPicPr>
          <p:nvPr>
            <p:ph sz="half" idx="2"/>
          </p:nvPr>
        </p:nvPicPr>
        <p:blipFill>
          <a:blip r:embed="rId2"/>
          <a:srcRect/>
          <a:stretch>
            <a:fillRect/>
          </a:stretch>
        </p:blipFill>
        <p:spPr bwMode="auto">
          <a:xfrm>
            <a:off x="4713231" y="857232"/>
            <a:ext cx="3876923"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8" name="Picture 2" descr="C:\Users\User\Desktop\Олжас\3.jpg"/>
          <p:cNvPicPr>
            <a:picLocks noChangeAspect="1" noChangeArrowheads="1"/>
          </p:cNvPicPr>
          <p:nvPr/>
        </p:nvPicPr>
        <p:blipFill>
          <a:blip r:embed="rId3"/>
          <a:srcRect/>
          <a:stretch>
            <a:fillRect/>
          </a:stretch>
        </p:blipFill>
        <p:spPr bwMode="auto">
          <a:xfrm>
            <a:off x="4857752" y="3714752"/>
            <a:ext cx="3788060"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100" name="Picture 4" descr="C:\Users\User\Desktop\Олжас\61.jpg"/>
          <p:cNvPicPr>
            <a:picLocks noChangeAspect="1" noChangeArrowheads="1"/>
          </p:cNvPicPr>
          <p:nvPr/>
        </p:nvPicPr>
        <p:blipFill>
          <a:blip r:embed="rId4" cstate="print"/>
          <a:srcRect/>
          <a:stretch>
            <a:fillRect/>
          </a:stretch>
        </p:blipFill>
        <p:spPr bwMode="auto">
          <a:xfrm>
            <a:off x="428596" y="3571876"/>
            <a:ext cx="3693264" cy="288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01" name="Picture 5" descr="C:\Users\User\Desktop\Олжас\68.png"/>
          <p:cNvPicPr>
            <a:picLocks noChangeAspect="1" noChangeArrowheads="1"/>
          </p:cNvPicPr>
          <p:nvPr/>
        </p:nvPicPr>
        <p:blipFill>
          <a:blip r:embed="rId5"/>
          <a:srcRect/>
          <a:stretch>
            <a:fillRect/>
          </a:stretch>
        </p:blipFill>
        <p:spPr bwMode="auto">
          <a:xfrm>
            <a:off x="500034" y="928670"/>
            <a:ext cx="3326325"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Олжас\5.jpg"/>
          <p:cNvPicPr>
            <a:picLocks noGrp="1" noChangeAspect="1" noChangeArrowheads="1"/>
          </p:cNvPicPr>
          <p:nvPr>
            <p:ph sz="half" idx="1"/>
          </p:nvPr>
        </p:nvPicPr>
        <p:blipFill>
          <a:blip r:embed="rId2"/>
          <a:stretch>
            <a:fillRect/>
          </a:stretch>
        </p:blipFill>
        <p:spPr bwMode="auto">
          <a:xfrm>
            <a:off x="457200" y="2397919"/>
            <a:ext cx="4038600" cy="26924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Содержимое 3"/>
          <p:cNvSpPr>
            <a:spLocks noGrp="1"/>
          </p:cNvSpPr>
          <p:nvPr>
            <p:ph sz="half" idx="2"/>
          </p:nvPr>
        </p:nvSpPr>
        <p:spPr/>
        <p:txBody>
          <a:bodyPr/>
          <a:lstStyle/>
          <a:p>
            <a:endParaRPr lang="ru-RU" dirty="0"/>
          </a:p>
        </p:txBody>
      </p:sp>
      <p:pic>
        <p:nvPicPr>
          <p:cNvPr id="5123" name="Picture 3" descr="C:\Users\User\Desktop\Олжас\28_07_2006_1_3_m.jpg"/>
          <p:cNvPicPr>
            <a:picLocks noChangeAspect="1" noChangeArrowheads="1"/>
          </p:cNvPicPr>
          <p:nvPr/>
        </p:nvPicPr>
        <p:blipFill>
          <a:blip r:embed="rId3"/>
          <a:srcRect/>
          <a:stretch>
            <a:fillRect/>
          </a:stretch>
        </p:blipFill>
        <p:spPr bwMode="auto">
          <a:xfrm>
            <a:off x="428596" y="714356"/>
            <a:ext cx="3714776"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4" name="Picture 4" descr="C:\Users\User\Desktop\Олжас\22.jpg"/>
          <p:cNvPicPr>
            <a:picLocks noChangeAspect="1" noChangeArrowheads="1"/>
          </p:cNvPicPr>
          <p:nvPr/>
        </p:nvPicPr>
        <p:blipFill>
          <a:blip r:embed="rId4"/>
          <a:srcRect/>
          <a:stretch>
            <a:fillRect/>
          </a:stretch>
        </p:blipFill>
        <p:spPr bwMode="auto">
          <a:xfrm>
            <a:off x="5000628" y="3929066"/>
            <a:ext cx="3785860"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125" name="Picture 5" descr="C:\Users\User\Desktop\Олжас\32.jpg"/>
          <p:cNvPicPr>
            <a:picLocks noChangeAspect="1" noChangeArrowheads="1"/>
          </p:cNvPicPr>
          <p:nvPr/>
        </p:nvPicPr>
        <p:blipFill>
          <a:blip r:embed="rId5"/>
          <a:srcRect/>
          <a:stretch>
            <a:fillRect/>
          </a:stretch>
        </p:blipFill>
        <p:spPr bwMode="auto">
          <a:xfrm>
            <a:off x="5000628" y="714356"/>
            <a:ext cx="3785915"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1785926"/>
            <a:ext cx="4214842" cy="4786346"/>
          </a:xfrm>
        </p:spPr>
        <p:txBody>
          <a:bodyPr>
            <a:normAutofit/>
          </a:bodyPr>
          <a:lstStyle/>
          <a:p>
            <a:pPr algn="just">
              <a:buNone/>
            </a:pPr>
            <a:endParaRPr lang="ru-RU" sz="2000" b="1" i="1" dirty="0" smtClean="0">
              <a:latin typeface="Times New Roman" pitchFamily="18" charset="0"/>
              <a:cs typeface="Times New Roman" pitchFamily="18" charset="0"/>
            </a:endParaRPr>
          </a:p>
          <a:p>
            <a:pPr algn="just">
              <a:buNone/>
            </a:pPr>
            <a:r>
              <a:rPr lang="ru-RU" sz="2000" b="1" i="1" dirty="0" smtClean="0">
                <a:latin typeface="Times New Roman" pitchFamily="18" charset="0"/>
                <a:cs typeface="Times New Roman" pitchFamily="18" charset="0"/>
              </a:rPr>
              <a:t>           </a:t>
            </a:r>
            <a:endParaRPr lang="ru-RU" sz="2000" b="1" i="1" dirty="0">
              <a:solidFill>
                <a:srgbClr val="C00000"/>
              </a:solidFill>
              <a:latin typeface="Times New Roman" pitchFamily="18" charset="0"/>
              <a:cs typeface="Times New Roman" pitchFamily="18" charset="0"/>
            </a:endParaRPr>
          </a:p>
        </p:txBody>
      </p:sp>
      <p:pic>
        <p:nvPicPr>
          <p:cNvPr id="1026" name="Picture 2" descr="C:\Users\User\Desktop\Олжас\24.jpg"/>
          <p:cNvPicPr>
            <a:picLocks noGrp="1" noChangeAspect="1" noChangeArrowheads="1"/>
          </p:cNvPicPr>
          <p:nvPr>
            <p:ph sz="half" idx="2"/>
          </p:nvPr>
        </p:nvPicPr>
        <p:blipFill>
          <a:blip r:embed="rId2"/>
          <a:stretch>
            <a:fillRect/>
          </a:stretch>
        </p:blipFill>
        <p:spPr bwMode="auto">
          <a:xfrm>
            <a:off x="4648200" y="1526971"/>
            <a:ext cx="4038600" cy="4434295"/>
          </a:xfrm>
          <a:prstGeom prst="rect">
            <a:avLst/>
          </a:prstGeom>
          <a:noFill/>
        </p:spPr>
      </p:pic>
      <p:sp>
        <p:nvSpPr>
          <p:cNvPr id="2" name="Заголовок 1"/>
          <p:cNvSpPr>
            <a:spLocks noGrp="1"/>
          </p:cNvSpPr>
          <p:nvPr>
            <p:ph type="title"/>
          </p:nvPr>
        </p:nvSpPr>
        <p:spPr>
          <a:xfrm>
            <a:off x="457200" y="704088"/>
            <a:ext cx="8229600" cy="796086"/>
          </a:xfrm>
        </p:spPr>
        <p:txBody>
          <a:bodyPr>
            <a:normAutofit fontScale="90000"/>
          </a:bodyPr>
          <a:lstStyle/>
          <a:p>
            <a:pPr algn="ctr"/>
            <a:r>
              <a:rPr lang="ru-RU" sz="2400" b="1" i="1" dirty="0" smtClean="0">
                <a:solidFill>
                  <a:srgbClr val="FFFF00"/>
                </a:solidFill>
                <a:latin typeface="Times New Roman" pitchFamily="18" charset="0"/>
                <a:cs typeface="Times New Roman" pitchFamily="18" charset="0"/>
              </a:rPr>
              <a:t>Лидер движения «Невада-Семипалатинск»</a:t>
            </a:r>
            <a:br>
              <a:rPr lang="ru-RU" sz="2400" b="1" i="1" dirty="0" smtClean="0">
                <a:solidFill>
                  <a:srgbClr val="FFFF00"/>
                </a:solidFill>
                <a:latin typeface="Times New Roman" pitchFamily="18" charset="0"/>
                <a:cs typeface="Times New Roman" pitchFamily="18" charset="0"/>
              </a:rPr>
            </a:br>
            <a:r>
              <a:rPr lang="ru-RU" sz="2400" b="1" i="1" dirty="0" smtClean="0">
                <a:solidFill>
                  <a:srgbClr val="FFFF00"/>
                </a:solidFill>
                <a:latin typeface="Times New Roman" pitchFamily="18" charset="0"/>
                <a:cs typeface="Times New Roman" pitchFamily="18" charset="0"/>
              </a:rPr>
              <a:t> </a:t>
            </a:r>
            <a:r>
              <a:rPr lang="ru-RU" sz="2400" b="1" i="1" dirty="0" err="1" smtClean="0">
                <a:solidFill>
                  <a:srgbClr val="FFFF00"/>
                </a:solidFill>
                <a:latin typeface="Times New Roman" pitchFamily="18" charset="0"/>
                <a:cs typeface="Times New Roman" pitchFamily="18" charset="0"/>
              </a:rPr>
              <a:t>Олжас</a:t>
            </a:r>
            <a:r>
              <a:rPr lang="ru-RU" sz="2400" b="1" i="1" dirty="0" smtClean="0">
                <a:solidFill>
                  <a:srgbClr val="FFFF00"/>
                </a:solidFill>
                <a:latin typeface="Times New Roman" pitchFamily="18" charset="0"/>
                <a:cs typeface="Times New Roman" pitchFamily="18" charset="0"/>
              </a:rPr>
              <a:t> Сулейменов </a:t>
            </a:r>
            <a:endParaRPr lang="ru-RU" sz="2400" b="1" i="1" dirty="0">
              <a:solidFill>
                <a:srgbClr val="FFFF00"/>
              </a:solidFill>
              <a:latin typeface="Times New Roman" pitchFamily="18" charset="0"/>
              <a:cs typeface="Times New Roman" pitchFamily="18" charset="0"/>
            </a:endParaRPr>
          </a:p>
        </p:txBody>
      </p:sp>
      <p:sp>
        <p:nvSpPr>
          <p:cNvPr id="10" name="Прямоугольник 9"/>
          <p:cNvSpPr/>
          <p:nvPr/>
        </p:nvSpPr>
        <p:spPr>
          <a:xfrm>
            <a:off x="357158" y="1643050"/>
            <a:ext cx="4214842" cy="378565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buNone/>
            </a:pPr>
            <a:r>
              <a:rPr lang="ru-RU" b="1" i="1" dirty="0" smtClean="0">
                <a:solidFill>
                  <a:srgbClr val="FFFF00"/>
                </a:solidFill>
                <a:latin typeface="Times New Roman" pitchFamily="18" charset="0"/>
                <a:cs typeface="Times New Roman" pitchFamily="18" charset="0"/>
              </a:rPr>
              <a:t>       </a:t>
            </a:r>
            <a:r>
              <a:rPr lang="ru-RU" sz="2000" b="1" i="1" dirty="0" smtClean="0">
                <a:solidFill>
                  <a:srgbClr val="FFFF00"/>
                </a:solidFill>
                <a:latin typeface="Times New Roman" pitchFamily="18" charset="0"/>
                <a:cs typeface="Times New Roman" pitchFamily="18" charset="0"/>
              </a:rPr>
              <a:t>Движение, объединившее ученых, писателей, служащих, рабочих и многих других людей самых разных возрастов, внесло огромный вклад в борьбу за закрытие Семипалатинского полигона и приостановку деятельности других испытательных полигонов мира. Велика  личная заслуга </a:t>
            </a:r>
            <a:r>
              <a:rPr lang="ru-RU" sz="2000" b="1" i="1" dirty="0" err="1" smtClean="0">
                <a:solidFill>
                  <a:srgbClr val="FFFF00"/>
                </a:solidFill>
                <a:latin typeface="Times New Roman" pitchFamily="18" charset="0"/>
                <a:cs typeface="Times New Roman" pitchFamily="18" charset="0"/>
              </a:rPr>
              <a:t>Олжаса</a:t>
            </a:r>
            <a:r>
              <a:rPr lang="ru-RU" sz="2000" b="1" i="1" dirty="0" smtClean="0">
                <a:solidFill>
                  <a:srgbClr val="FFFF00"/>
                </a:solidFill>
                <a:latin typeface="Times New Roman" pitchFamily="18" charset="0"/>
                <a:cs typeface="Times New Roman" pitchFamily="18" charset="0"/>
              </a:rPr>
              <a:t> Сулейменова в антиядерном движении.</a:t>
            </a:r>
            <a:endParaRPr lang="ru-RU" sz="20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14282" y="1071546"/>
            <a:ext cx="4572032" cy="5500725"/>
          </a:xfrm>
        </p:spPr>
        <p:txBody>
          <a:bodyPr>
            <a:normAutofit/>
          </a:bodyPr>
          <a:lstStyle/>
          <a:p>
            <a:pPr algn="ctr">
              <a:buNone/>
            </a:pPr>
            <a:r>
              <a:rPr lang="ru-RU" sz="3600" b="1" i="1" dirty="0" err="1" smtClean="0">
                <a:solidFill>
                  <a:srgbClr val="00B050"/>
                </a:solidFill>
                <a:latin typeface="Times New Roman" pitchFamily="18" charset="0"/>
                <a:cs typeface="Times New Roman" pitchFamily="18" charset="0"/>
              </a:rPr>
              <a:t>Олжас</a:t>
            </a:r>
            <a:r>
              <a:rPr lang="ru-RU" sz="3600" b="1" i="1" dirty="0" smtClean="0">
                <a:solidFill>
                  <a:srgbClr val="00B050"/>
                </a:solidFill>
                <a:latin typeface="Times New Roman" pitchFamily="18" charset="0"/>
                <a:cs typeface="Times New Roman" pitchFamily="18" charset="0"/>
              </a:rPr>
              <a:t>  </a:t>
            </a:r>
            <a:r>
              <a:rPr lang="ru-RU" sz="3600" b="1" i="1" dirty="0" err="1" smtClean="0">
                <a:solidFill>
                  <a:srgbClr val="00B050"/>
                </a:solidFill>
                <a:latin typeface="Times New Roman" pitchFamily="18" charset="0"/>
                <a:cs typeface="Times New Roman" pitchFamily="18" charset="0"/>
              </a:rPr>
              <a:t>Омарұлы </a:t>
            </a:r>
            <a:r>
              <a:rPr lang="ru-RU" sz="3600" b="1" i="1" dirty="0" smtClean="0">
                <a:solidFill>
                  <a:srgbClr val="00B050"/>
                </a:solidFill>
                <a:latin typeface="Times New Roman" pitchFamily="18" charset="0"/>
                <a:cs typeface="Times New Roman" pitchFamily="18" charset="0"/>
              </a:rPr>
              <a:t>С</a:t>
            </a:r>
            <a:r>
              <a:rPr lang="kk-KZ" sz="3600" b="1" i="1" dirty="0" smtClean="0">
                <a:solidFill>
                  <a:srgbClr val="00B050"/>
                </a:solidFill>
                <a:latin typeface="Times New Roman" pitchFamily="18" charset="0"/>
                <a:cs typeface="Times New Roman" pitchFamily="18" charset="0"/>
              </a:rPr>
              <a:t>ү</a:t>
            </a:r>
            <a:r>
              <a:rPr lang="ru-RU" sz="3600" b="1" i="1" dirty="0" err="1" smtClean="0">
                <a:solidFill>
                  <a:srgbClr val="00B050"/>
                </a:solidFill>
                <a:latin typeface="Times New Roman" pitchFamily="18" charset="0"/>
                <a:cs typeface="Times New Roman" pitchFamily="18" charset="0"/>
              </a:rPr>
              <a:t>лейменов</a:t>
            </a:r>
            <a:r>
              <a:rPr lang="ru-RU" sz="3600" b="1" i="1" dirty="0" smtClean="0">
                <a:solidFill>
                  <a:srgbClr val="00B050"/>
                </a:solidFill>
                <a:latin typeface="Times New Roman" pitchFamily="18" charset="0"/>
                <a:cs typeface="Times New Roman" pitchFamily="18" charset="0"/>
              </a:rPr>
              <a:t> </a:t>
            </a:r>
          </a:p>
          <a:p>
            <a:pPr algn="ctr">
              <a:buNone/>
            </a:pPr>
            <a:r>
              <a:rPr lang="kk-KZ" sz="1800" b="1" i="1" dirty="0" smtClean="0">
                <a:latin typeface="Times New Roman" pitchFamily="18" charset="0"/>
                <a:cs typeface="Times New Roman" pitchFamily="18" charset="0"/>
              </a:rPr>
              <a:t>      </a:t>
            </a:r>
          </a:p>
          <a:p>
            <a:pPr algn="ctr">
              <a:buNone/>
            </a:pPr>
            <a:endParaRPr lang="kk-KZ" sz="1800" b="1" i="1" dirty="0" smtClean="0">
              <a:latin typeface="Times New Roman" pitchFamily="18" charset="0"/>
              <a:cs typeface="Times New Roman" pitchFamily="18" charset="0"/>
            </a:endParaRPr>
          </a:p>
          <a:p>
            <a:pPr algn="ctr">
              <a:buNone/>
            </a:pPr>
            <a:r>
              <a:rPr lang="kk-KZ" sz="1800" b="1" i="1" dirty="0" smtClean="0">
                <a:latin typeface="Times New Roman" pitchFamily="18" charset="0"/>
                <a:cs typeface="Times New Roman" pitchFamily="18" charset="0"/>
              </a:rPr>
              <a:t>       </a:t>
            </a:r>
            <a:r>
              <a:rPr lang="kk-KZ" sz="2400" b="1" i="1" dirty="0" smtClean="0">
                <a:solidFill>
                  <a:srgbClr val="FF0000"/>
                </a:solidFill>
                <a:latin typeface="Times New Roman" pitchFamily="18" charset="0"/>
                <a:cs typeface="Times New Roman" pitchFamily="18" charset="0"/>
              </a:rPr>
              <a:t>Орыс тілді қазақ ақыны, тілтанушы, саясаткер, ядролық қару-жарақтарды жаппай қолдануға қарсы тұрушы, төтенше және өкілетті елші.</a:t>
            </a:r>
            <a:endParaRPr lang="ru-RU" sz="2400" b="1" i="1" dirty="0">
              <a:solidFill>
                <a:srgbClr val="FF0000"/>
              </a:solidFill>
              <a:latin typeface="Times New Roman" pitchFamily="18" charset="0"/>
              <a:cs typeface="Times New Roman" pitchFamily="18" charset="0"/>
            </a:endParaRPr>
          </a:p>
        </p:txBody>
      </p:sp>
      <p:pic>
        <p:nvPicPr>
          <p:cNvPr id="8194" name="Picture 2" descr="C:\Users\User\Desktop\Олжас\6.jpg"/>
          <p:cNvPicPr>
            <a:picLocks noGrp="1" noChangeAspect="1" noChangeArrowheads="1"/>
          </p:cNvPicPr>
          <p:nvPr>
            <p:ph sz="half" idx="2"/>
          </p:nvPr>
        </p:nvPicPr>
        <p:blipFill>
          <a:blip r:embed="rId2"/>
          <a:srcRect/>
          <a:stretch>
            <a:fillRect/>
          </a:stretch>
        </p:blipFill>
        <p:spPr bwMode="auto">
          <a:xfrm>
            <a:off x="4786314" y="1000108"/>
            <a:ext cx="4143404"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cstate="print"/>
          <a:srcRect/>
          <a:stretch>
            <a:fillRect/>
          </a:stretch>
        </p:blipFill>
        <p:spPr bwMode="auto">
          <a:xfrm>
            <a:off x="357158" y="714356"/>
            <a:ext cx="3185331" cy="4433888"/>
          </a:xfrm>
          <a:prstGeom prst="rect">
            <a:avLst/>
          </a:prstGeom>
          <a:noFill/>
          <a:ln w="9525">
            <a:noFill/>
            <a:miter lim="800000"/>
            <a:headEnd/>
            <a:tailEnd/>
          </a:ln>
          <a:effectLst/>
        </p:spPr>
      </p:pic>
      <p:sp>
        <p:nvSpPr>
          <p:cNvPr id="4" name="Содержимое 3"/>
          <p:cNvSpPr>
            <a:spLocks noGrp="1"/>
          </p:cNvSpPr>
          <p:nvPr>
            <p:ph sz="half" idx="2"/>
          </p:nvPr>
        </p:nvSpPr>
        <p:spPr>
          <a:xfrm>
            <a:off x="3786182" y="214290"/>
            <a:ext cx="5143536" cy="6140635"/>
          </a:xfrm>
        </p:spPr>
        <p:txBody>
          <a:bodyPr>
            <a:normAutofit/>
          </a:bodyPr>
          <a:lstStyle/>
          <a:p>
            <a:pPr indent="0">
              <a:buNone/>
            </a:pPr>
            <a:r>
              <a:rPr lang="ru-RU" sz="1800" b="1" i="1" dirty="0" smtClean="0">
                <a:solidFill>
                  <a:srgbClr val="FFFF00"/>
                </a:solidFill>
                <a:latin typeface="Times New Roman" pitchFamily="18" charset="0"/>
                <a:cs typeface="Times New Roman" pitchFamily="18" charset="0"/>
              </a:rPr>
              <a:t> 83.3</a:t>
            </a:r>
          </a:p>
          <a:p>
            <a:pPr indent="0">
              <a:buNone/>
            </a:pPr>
            <a:r>
              <a:rPr lang="ru-RU" sz="1800" b="1" i="1" dirty="0" smtClean="0">
                <a:solidFill>
                  <a:srgbClr val="FFFF00"/>
                </a:solidFill>
                <a:latin typeface="Times New Roman" pitchFamily="18" charset="0"/>
                <a:cs typeface="Times New Roman" pitchFamily="18" charset="0"/>
              </a:rPr>
              <a:t> Б 15</a:t>
            </a:r>
          </a:p>
          <a:p>
            <a:pPr indent="0" algn="just">
              <a:buNone/>
            </a:pPr>
            <a:r>
              <a:rPr lang="ru-RU" sz="1800" b="1" i="1" dirty="0" smtClean="0">
                <a:solidFill>
                  <a:srgbClr val="FFFF00"/>
                </a:solidFill>
                <a:latin typeface="Times New Roman" pitchFamily="18" charset="0"/>
                <a:cs typeface="Times New Roman" pitchFamily="18" charset="0"/>
              </a:rPr>
              <a:t>      Бадиков В. В. Новые ветры. Очерки современного литературного процесса Казахстана. – Алматы : Издательский дом «</a:t>
            </a:r>
            <a:r>
              <a:rPr lang="ru-RU" sz="1800" b="1" i="1" dirty="0" err="1" smtClean="0">
                <a:solidFill>
                  <a:srgbClr val="FFFF00"/>
                </a:solidFill>
                <a:latin typeface="Times New Roman" pitchFamily="18" charset="0"/>
                <a:cs typeface="Times New Roman" pitchFamily="18" charset="0"/>
              </a:rPr>
              <a:t>Жибек</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жолы</a:t>
            </a:r>
            <a:r>
              <a:rPr lang="ru-RU" sz="1800" b="1" i="1" dirty="0" smtClean="0">
                <a:solidFill>
                  <a:srgbClr val="FFFF00"/>
                </a:solidFill>
                <a:latin typeface="Times New Roman" pitchFamily="18" charset="0"/>
                <a:cs typeface="Times New Roman" pitchFamily="18" charset="0"/>
              </a:rPr>
              <a:t>», 2005. – 336 с. </a:t>
            </a:r>
          </a:p>
          <a:p>
            <a:pPr indent="0" algn="just">
              <a:buNone/>
            </a:pPr>
            <a:r>
              <a:rPr lang="ru-RU" sz="1800" b="1" i="1" dirty="0" smtClean="0">
                <a:solidFill>
                  <a:srgbClr val="FFFF00"/>
                </a:solidFill>
                <a:latin typeface="Times New Roman" pitchFamily="18" charset="0"/>
                <a:cs typeface="Times New Roman" pitchFamily="18" charset="0"/>
              </a:rPr>
              <a:t>       Сборник статей известного казахстанского  литературоведа и критика В. Бадикова посвящен анализу произведений казахских, русских, уйгурских, немецких писателей РК на переломе ХХ и ХХ</a:t>
            </a:r>
            <a:r>
              <a:rPr lang="kk-KZ" sz="1800" b="1" i="1" dirty="0" smtClean="0">
                <a:solidFill>
                  <a:srgbClr val="FFFF00"/>
                </a:solidFill>
                <a:latin typeface="Times New Roman" pitchFamily="18" charset="0"/>
                <a:cs typeface="Times New Roman" pitchFamily="18" charset="0"/>
              </a:rPr>
              <a:t>І</a:t>
            </a:r>
            <a:r>
              <a:rPr lang="ru-RU" sz="1800" b="1" i="1" dirty="0" smtClean="0">
                <a:solidFill>
                  <a:srgbClr val="FFFF00"/>
                </a:solidFill>
                <a:latin typeface="Times New Roman" pitchFamily="18" charset="0"/>
                <a:cs typeface="Times New Roman" pitchFamily="18" charset="0"/>
              </a:rPr>
              <a:t> веков. </a:t>
            </a:r>
          </a:p>
          <a:p>
            <a:pPr indent="0" algn="just">
              <a:buNone/>
            </a:pPr>
            <a:r>
              <a:rPr lang="ru-RU" sz="1800" b="1" i="1" dirty="0" smtClean="0">
                <a:solidFill>
                  <a:srgbClr val="FFFF00"/>
                </a:solidFill>
                <a:latin typeface="Times New Roman" pitchFamily="18" charset="0"/>
                <a:cs typeface="Times New Roman" pitchFamily="18" charset="0"/>
              </a:rPr>
              <a:t>      На примере творчества А. Нурпеисова, М. </a:t>
            </a:r>
            <a:r>
              <a:rPr lang="ru-RU" sz="1800" b="1" i="1" dirty="0" err="1" smtClean="0">
                <a:solidFill>
                  <a:srgbClr val="FFFF00"/>
                </a:solidFill>
                <a:latin typeface="Times New Roman" pitchFamily="18" charset="0"/>
                <a:cs typeface="Times New Roman" pitchFamily="18" charset="0"/>
              </a:rPr>
              <a:t>Симашко</a:t>
            </a:r>
            <a:r>
              <a:rPr lang="ru-RU" sz="1800" b="1" i="1" dirty="0" smtClean="0">
                <a:solidFill>
                  <a:srgbClr val="FFFF00"/>
                </a:solidFill>
                <a:latin typeface="Times New Roman" pitchFamily="18" charset="0"/>
                <a:cs typeface="Times New Roman" pitchFamily="18" charset="0"/>
              </a:rPr>
              <a:t>, А. </a:t>
            </a:r>
            <a:r>
              <a:rPr lang="ru-RU" sz="1800" b="1" i="1" dirty="0" err="1" smtClean="0">
                <a:solidFill>
                  <a:srgbClr val="FFFF00"/>
                </a:solidFill>
                <a:latin typeface="Times New Roman" pitchFamily="18" charset="0"/>
                <a:cs typeface="Times New Roman" pitchFamily="18" charset="0"/>
              </a:rPr>
              <a:t>Жовтиса</a:t>
            </a:r>
            <a:r>
              <a:rPr lang="ru-RU" sz="1800" b="1" i="1" dirty="0" smtClean="0">
                <a:solidFill>
                  <a:srgbClr val="FFFF00"/>
                </a:solidFill>
                <a:latin typeface="Times New Roman" pitchFamily="18" charset="0"/>
                <a:cs typeface="Times New Roman" pitchFamily="18" charset="0"/>
              </a:rPr>
              <a:t>, А. </a:t>
            </a:r>
            <a:r>
              <a:rPr lang="ru-RU" sz="1800" b="1" i="1" dirty="0" err="1" smtClean="0">
                <a:solidFill>
                  <a:srgbClr val="FFFF00"/>
                </a:solidFill>
                <a:latin typeface="Times New Roman" pitchFamily="18" charset="0"/>
                <a:cs typeface="Times New Roman" pitchFamily="18" charset="0"/>
              </a:rPr>
              <a:t>Тарази</a:t>
            </a:r>
            <a:r>
              <a:rPr lang="ru-RU" sz="1800" b="1" i="1" dirty="0" smtClean="0">
                <a:solidFill>
                  <a:srgbClr val="FFFF00"/>
                </a:solidFill>
                <a:latin typeface="Times New Roman" pitchFamily="18" charset="0"/>
                <a:cs typeface="Times New Roman" pitchFamily="18" charset="0"/>
              </a:rPr>
              <a:t>, Г. </a:t>
            </a:r>
            <a:r>
              <a:rPr lang="ru-RU" sz="1800" b="1" i="1" dirty="0" err="1" smtClean="0">
                <a:solidFill>
                  <a:srgbClr val="FFFF00"/>
                </a:solidFill>
                <a:latin typeface="Times New Roman" pitchFamily="18" charset="0"/>
                <a:cs typeface="Times New Roman" pitchFamily="18" charset="0"/>
              </a:rPr>
              <a:t>Бельгера</a:t>
            </a:r>
            <a:r>
              <a:rPr lang="ru-RU" sz="1800" b="1" i="1" dirty="0" smtClean="0">
                <a:solidFill>
                  <a:srgbClr val="FFFF00"/>
                </a:solidFill>
                <a:latin typeface="Times New Roman" pitchFamily="18" charset="0"/>
                <a:cs typeface="Times New Roman" pitchFamily="18" charset="0"/>
              </a:rPr>
              <a:t>, О. Сулейменова, М. </a:t>
            </a:r>
            <a:r>
              <a:rPr lang="ru-RU" sz="1800" b="1" i="1" dirty="0" err="1" smtClean="0">
                <a:solidFill>
                  <a:srgbClr val="FFFF00"/>
                </a:solidFill>
                <a:latin typeface="Times New Roman" pitchFamily="18" charset="0"/>
                <a:cs typeface="Times New Roman" pitchFamily="18" charset="0"/>
              </a:rPr>
              <a:t>Ауезова</a:t>
            </a:r>
            <a:r>
              <a:rPr lang="ru-RU" sz="1800" b="1" i="1" dirty="0" smtClean="0">
                <a:solidFill>
                  <a:srgbClr val="FFFF00"/>
                </a:solidFill>
                <a:latin typeface="Times New Roman" pitchFamily="18" charset="0"/>
                <a:cs typeface="Times New Roman" pitchFamily="18" charset="0"/>
              </a:rPr>
              <a:t> и др. Рассматриваются проблемы смены и взаимодействия писательских поколений  в национальных  литературах республики, роли русскоязычного течения казахской литературы в эпоху Независимости. </a:t>
            </a:r>
          </a:p>
          <a:p>
            <a:pPr indent="0" algn="just">
              <a:buNone/>
            </a:pPr>
            <a:r>
              <a:rPr lang="ru-RU" sz="1800" b="1" i="1" dirty="0" smtClean="0">
                <a:solidFill>
                  <a:srgbClr val="FFFF00"/>
                </a:solidFill>
                <a:latin typeface="Times New Roman" pitchFamily="18" charset="0"/>
                <a:cs typeface="Times New Roman" pitchFamily="18" charset="0"/>
              </a:rPr>
              <a:t>      Всего: 1 (ах)</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1"/>
          </p:nvPr>
        </p:nvPicPr>
        <p:blipFill>
          <a:blip r:embed="rId2" cstate="print"/>
          <a:srcRect/>
          <a:stretch>
            <a:fillRect/>
          </a:stretch>
        </p:blipFill>
        <p:spPr bwMode="auto">
          <a:xfrm>
            <a:off x="428596" y="1142984"/>
            <a:ext cx="314913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a:xfrm>
            <a:off x="3286116" y="285728"/>
            <a:ext cx="5643602" cy="6429420"/>
          </a:xfrm>
        </p:spPr>
        <p:txBody>
          <a:bodyPr>
            <a:normAutofit/>
          </a:bodyPr>
          <a:lstStyle/>
          <a:p>
            <a:pPr>
              <a:buNone/>
            </a:pPr>
            <a:r>
              <a:rPr lang="ru-RU" sz="1800" b="1" i="1" dirty="0" smtClean="0">
                <a:solidFill>
                  <a:srgbClr val="FFFF00"/>
                </a:solidFill>
                <a:latin typeface="Times New Roman" pitchFamily="18" charset="0"/>
                <a:cs typeface="Times New Roman" pitchFamily="18" charset="0"/>
              </a:rPr>
              <a:t>       83(5Каз)</a:t>
            </a:r>
          </a:p>
          <a:p>
            <a:pPr>
              <a:buNone/>
            </a:pPr>
            <a:r>
              <a:rPr lang="ru-RU" sz="1800" b="1" i="1" dirty="0" smtClean="0">
                <a:solidFill>
                  <a:srgbClr val="FFFF00"/>
                </a:solidFill>
                <a:latin typeface="Times New Roman" pitchFamily="18" charset="0"/>
                <a:cs typeface="Times New Roman" pitchFamily="18" charset="0"/>
              </a:rPr>
              <a:t>      Ш 32</a:t>
            </a:r>
          </a:p>
          <a:p>
            <a:pPr>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Шашкина Г. З. Художественный мир поэзии О. Сулейменова (некоторые </a:t>
            </a:r>
            <a:r>
              <a:rPr lang="ru-RU" sz="1800" b="1" i="1" dirty="0" err="1" smtClean="0">
                <a:solidFill>
                  <a:srgbClr val="FFFF00"/>
                </a:solidFill>
                <a:latin typeface="Times New Roman" pitchFamily="18" charset="0"/>
                <a:cs typeface="Times New Roman" pitchFamily="18" charset="0"/>
              </a:rPr>
              <a:t>аспе</a:t>
            </a:r>
            <a:r>
              <a:rPr lang="ru-RU" sz="1800" b="1" i="1" dirty="0" smtClean="0">
                <a:solidFill>
                  <a:srgbClr val="FFFF00"/>
                </a:solidFill>
                <a:latin typeface="Times New Roman" pitchFamily="18" charset="0"/>
                <a:cs typeface="Times New Roman" pitchFamily="18" charset="0"/>
              </a:rPr>
              <a:t> </a:t>
            </a:r>
            <a:r>
              <a:rPr lang="ru-RU" sz="1800" b="1" i="1" dirty="0" err="1" smtClean="0">
                <a:solidFill>
                  <a:srgbClr val="FFFF00"/>
                </a:solidFill>
                <a:latin typeface="Times New Roman" pitchFamily="18" charset="0"/>
                <a:cs typeface="Times New Roman" pitchFamily="18" charset="0"/>
              </a:rPr>
              <a:t>кты</a:t>
            </a:r>
            <a:r>
              <a:rPr lang="ru-RU" sz="1800" b="1" i="1" dirty="0" smtClean="0">
                <a:solidFill>
                  <a:srgbClr val="FFFF00"/>
                </a:solidFill>
                <a:latin typeface="Times New Roman" pitchFamily="18" charset="0"/>
                <a:cs typeface="Times New Roman" pitchFamily="18" charset="0"/>
              </a:rPr>
              <a:t> изучения). – Алматы : НИЦ «</a:t>
            </a:r>
            <a:r>
              <a:rPr lang="ru-RU" sz="1800" b="1" i="1" dirty="0" err="1" smtClean="0">
                <a:solidFill>
                  <a:srgbClr val="FFFF00"/>
                </a:solidFill>
                <a:latin typeface="Times New Roman" pitchFamily="18" charset="0"/>
                <a:cs typeface="Times New Roman" pitchFamily="18" charset="0"/>
              </a:rPr>
              <a:t>Ғылым</a:t>
            </a:r>
            <a:r>
              <a:rPr lang="ru-RU" sz="1800" b="1" i="1" dirty="0" smtClean="0">
                <a:solidFill>
                  <a:srgbClr val="FFFF00"/>
                </a:solidFill>
                <a:latin typeface="Times New Roman" pitchFamily="18" charset="0"/>
                <a:cs typeface="Times New Roman" pitchFamily="18" charset="0"/>
              </a:rPr>
              <a:t>», 2002. – 48 с.</a:t>
            </a:r>
          </a:p>
          <a:p>
            <a:pPr algn="just">
              <a:buNone/>
            </a:pPr>
            <a:r>
              <a:rPr lang="ru-RU" sz="1800" b="1" i="1" dirty="0" smtClean="0">
                <a:solidFill>
                  <a:srgbClr val="FFFF00"/>
                </a:solidFill>
                <a:latin typeface="Times New Roman" pitchFamily="18" charset="0"/>
                <a:cs typeface="Times New Roman" pitchFamily="18" charset="0"/>
              </a:rPr>
              <a:t>            Книга посвящена анализу художественного мира поэзии </a:t>
            </a:r>
            <a:r>
              <a:rPr lang="ru-RU" sz="1800" b="1" i="1" dirty="0" err="1" smtClean="0">
                <a:solidFill>
                  <a:srgbClr val="FFFF00"/>
                </a:solidFill>
                <a:latin typeface="Times New Roman" pitchFamily="18" charset="0"/>
                <a:cs typeface="Times New Roman" pitchFamily="18" charset="0"/>
              </a:rPr>
              <a:t>Олжаса</a:t>
            </a:r>
            <a:r>
              <a:rPr lang="ru-RU" sz="1800" b="1" i="1" dirty="0" smtClean="0">
                <a:solidFill>
                  <a:srgbClr val="FFFF00"/>
                </a:solidFill>
                <a:latin typeface="Times New Roman" pitchFamily="18" charset="0"/>
                <a:cs typeface="Times New Roman" pitchFamily="18" charset="0"/>
              </a:rPr>
              <a:t> Сулейменова. В основу методики исследования положены результаты частотного словаря и построение тезауруса поэтического языка. При этом количественные данные служат основой анализа образной системы. Статистический метод исследования, примененный автором, позволил выявить три самые распространенные слова поэтической  </a:t>
            </a:r>
            <a:r>
              <a:rPr lang="ru-RU" sz="1800" b="1" i="1" dirty="0" err="1" smtClean="0">
                <a:solidFill>
                  <a:srgbClr val="FFFF00"/>
                </a:solidFill>
                <a:latin typeface="Times New Roman" pitchFamily="18" charset="0"/>
                <a:cs typeface="Times New Roman" pitchFamily="18" charset="0"/>
              </a:rPr>
              <a:t>сулейменовской</a:t>
            </a:r>
            <a:r>
              <a:rPr lang="ru-RU" sz="1800" b="1" i="1" dirty="0" smtClean="0">
                <a:solidFill>
                  <a:srgbClr val="FFFF00"/>
                </a:solidFill>
                <a:latin typeface="Times New Roman" pitchFamily="18" charset="0"/>
                <a:cs typeface="Times New Roman" pitchFamily="18" charset="0"/>
              </a:rPr>
              <a:t> лексики – земля, слово, ночь.</a:t>
            </a:r>
          </a:p>
          <a:p>
            <a:pPr algn="just">
              <a:buNone/>
            </a:pPr>
            <a:r>
              <a:rPr lang="ru-RU" sz="1800" b="1" i="1" dirty="0" smtClean="0">
                <a:solidFill>
                  <a:srgbClr val="FFFF00"/>
                </a:solidFill>
                <a:latin typeface="Times New Roman" pitchFamily="18" charset="0"/>
                <a:cs typeface="Times New Roman" pitchFamily="18" charset="0"/>
              </a:rPr>
              <a:t>         Всего: 1 (</a:t>
            </a:r>
            <a:r>
              <a:rPr lang="ru-RU" sz="1800" b="1" i="1" dirty="0" err="1" smtClean="0">
                <a:solidFill>
                  <a:srgbClr val="FFFF00"/>
                </a:solidFill>
                <a:latin typeface="Times New Roman" pitchFamily="18" charset="0"/>
                <a:cs typeface="Times New Roman" pitchFamily="18" charset="0"/>
              </a:rPr>
              <a:t>чз</a:t>
            </a:r>
            <a:r>
              <a:rPr lang="ru-RU" sz="1800" b="1" i="1" dirty="0" smtClean="0">
                <a:solidFill>
                  <a:srgbClr val="FFFF00"/>
                </a:solidFill>
                <a:latin typeface="Times New Roman" pitchFamily="18" charset="0"/>
                <a:cs typeface="Times New Roman" pitchFamily="18" charset="0"/>
              </a:rPr>
              <a:t>).</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000240"/>
            <a:ext cx="8229600" cy="1571636"/>
          </a:xfrm>
        </p:spPr>
        <p:txBody>
          <a:bodyPr>
            <a:normAutofit fontScale="90000"/>
          </a:bodyPr>
          <a:lstStyle/>
          <a:p>
            <a:r>
              <a:rPr lang="kk-KZ" sz="6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Назарларыңызға  рахмет!</a:t>
            </a:r>
            <a:r>
              <a:rPr lang="kk-KZ" sz="6000" b="1" i="1" dirty="0" smtClean="0">
                <a:solidFill>
                  <a:srgbClr val="C00000"/>
                </a:solidFill>
                <a:latin typeface="Times New Roman" pitchFamily="18" charset="0"/>
                <a:cs typeface="Times New Roman" pitchFamily="18" charset="0"/>
              </a:rPr>
              <a:t>     </a:t>
            </a:r>
            <a:endParaRPr lang="ru-RU" sz="6000" b="1" i="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spd="med" advTm="10093">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Олжас\9.jpg"/>
          <p:cNvPicPr>
            <a:picLocks noGrp="1" noChangeAspect="1" noChangeArrowheads="1"/>
          </p:cNvPicPr>
          <p:nvPr>
            <p:ph sz="half" idx="1"/>
          </p:nvPr>
        </p:nvPicPr>
        <p:blipFill>
          <a:blip r:embed="rId2"/>
          <a:srcRect/>
          <a:stretch>
            <a:fillRect/>
          </a:stretch>
        </p:blipFill>
        <p:spPr bwMode="auto">
          <a:xfrm>
            <a:off x="357158" y="1500174"/>
            <a:ext cx="3714776" cy="492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4143372" y="1357298"/>
            <a:ext cx="4857784" cy="5357850"/>
          </a:xfrm>
        </p:spPr>
        <p:txBody>
          <a:bodyPr>
            <a:normAutofit fontScale="70000" lnSpcReduction="20000"/>
          </a:bodyPr>
          <a:lstStyle/>
          <a:p>
            <a:pPr algn="just">
              <a:buNone/>
            </a:pPr>
            <a:r>
              <a:rPr lang="ru-RU" sz="2300" dirty="0" smtClean="0">
                <a:latin typeface="Times New Roman" pitchFamily="18" charset="0"/>
                <a:cs typeface="Times New Roman" pitchFamily="18" charset="0"/>
              </a:rPr>
              <a:t>      </a:t>
            </a:r>
          </a:p>
          <a:p>
            <a:pPr algn="just">
              <a:buNone/>
            </a:pPr>
            <a:r>
              <a:rPr lang="ru-RU" sz="2300" b="1" i="1" dirty="0" smtClean="0">
                <a:latin typeface="Times New Roman" pitchFamily="18" charset="0"/>
                <a:cs typeface="Times New Roman" pitchFamily="18" charset="0"/>
              </a:rPr>
              <a:t>              </a:t>
            </a:r>
            <a:r>
              <a:rPr lang="kk-KZ" sz="2300" b="1" i="1" dirty="0" smtClean="0">
                <a:latin typeface="Times New Roman" pitchFamily="18" charset="0"/>
                <a:cs typeface="Times New Roman" pitchFamily="18" charset="0"/>
              </a:rPr>
              <a:t>Олжас Омарұлы Сүлейменов 1936 жылы 18 мамырда Алматы қаласында дүниеге келген. 1959 жылы ҚазМУ-дің геология факультетін бітірген. М.Горький атындағы Әдебиет институтында оқыған. 1962–1971 жылдары «Казахстанская правда» газеті редакциясында бөлім меңгерушісі, «Қазақфильм» киностудиясы сценарийлік-редакциялық алқасының бас редакторы, «Простор» журналының бөлім меңгерушісі, 1971–1981 жылдары Қазақстан Жазушылар одағының хатшысы, 1981–1983 жылдары Қазақ КСР кинематография жөніндегі мемлекеттік комитетінің төрағасы, 1983–1991 жылдары Қазақстан Жазушылар одағы басқармасының бірінші хатшысы, ҚР Жоғарғы Кеңесінің депутаты, «Невада-Семей» қозғалысының төрағасы, 1995 жылдан Қазақстанның Италиядағы төтенше өкілетті елшісі болды. Бүгінде Қазақстанның ЮНЕСКО-дағы төтенше өкілетті елшісі және тұрақты</a:t>
            </a:r>
          </a:p>
          <a:p>
            <a:pPr algn="just">
              <a:buNone/>
            </a:pPr>
            <a:r>
              <a:rPr lang="kk-KZ" sz="2300" b="1" i="1" dirty="0" smtClean="0">
                <a:latin typeface="Times New Roman" pitchFamily="18" charset="0"/>
                <a:cs typeface="Times New Roman" pitchFamily="18" charset="0"/>
              </a:rPr>
              <a:t>өкілі. </a:t>
            </a:r>
            <a:r>
              <a:rPr lang="ru-RU" b="1" i="1" dirty="0" smtClean="0"/>
              <a:t/>
            </a:r>
            <a:br>
              <a:rPr lang="ru-RU" b="1" i="1" dirty="0" smtClean="0"/>
            </a:br>
            <a:endParaRPr lang="ru-RU" b="1" i="1" dirty="0"/>
          </a:p>
        </p:txBody>
      </p:sp>
      <p:sp>
        <p:nvSpPr>
          <p:cNvPr id="6" name="Прямоугольник 5"/>
          <p:cNvSpPr/>
          <p:nvPr/>
        </p:nvSpPr>
        <p:spPr>
          <a:xfrm>
            <a:off x="500034" y="285728"/>
            <a:ext cx="8286808" cy="646331"/>
          </a:xfrm>
          <a:prstGeom prst="rect">
            <a:avLst/>
          </a:prstGeom>
        </p:spPr>
        <p:txBody>
          <a:bodyPr wrap="square">
            <a:spAutoFit/>
          </a:bodyPr>
          <a:lstStyle/>
          <a:p>
            <a:r>
              <a:rPr lang="ru-RU" sz="3600" b="1" i="1" dirty="0" smtClean="0">
                <a:solidFill>
                  <a:srgbClr val="00B050"/>
                </a:solidFill>
                <a:latin typeface="Times New Roman" pitchFamily="18" charset="0"/>
                <a:cs typeface="Times New Roman" pitchFamily="18" charset="0"/>
              </a:rPr>
              <a:t>          </a:t>
            </a:r>
            <a:r>
              <a:rPr lang="ru-RU" sz="3600" b="1" i="1" dirty="0" err="1" smtClean="0">
                <a:solidFill>
                  <a:srgbClr val="00B050"/>
                </a:solidFill>
                <a:latin typeface="Times New Roman" pitchFamily="18" charset="0"/>
                <a:cs typeface="Times New Roman" pitchFamily="18" charset="0"/>
              </a:rPr>
              <a:t>Олжас</a:t>
            </a:r>
            <a:r>
              <a:rPr lang="ru-RU" sz="3600" b="1" i="1" dirty="0" smtClean="0">
                <a:solidFill>
                  <a:srgbClr val="00B050"/>
                </a:solidFill>
                <a:latin typeface="Times New Roman" pitchFamily="18" charset="0"/>
                <a:cs typeface="Times New Roman" pitchFamily="18" charset="0"/>
              </a:rPr>
              <a:t> </a:t>
            </a:r>
            <a:r>
              <a:rPr lang="ru-RU" sz="3600" b="1" i="1" dirty="0" err="1" smtClean="0">
                <a:solidFill>
                  <a:srgbClr val="00B050"/>
                </a:solidFill>
                <a:latin typeface="Times New Roman" pitchFamily="18" charset="0"/>
                <a:cs typeface="Times New Roman" pitchFamily="18" charset="0"/>
              </a:rPr>
              <a:t>Омарұлы Сүлейменов</a:t>
            </a:r>
            <a:endParaRPr lang="ru-RU" sz="3600" b="1" i="1" dirty="0">
              <a:solidFill>
                <a:srgbClr val="00B05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Олжас\17.jpg"/>
          <p:cNvPicPr>
            <a:picLocks noGrp="1" noChangeAspect="1" noChangeArrowheads="1"/>
          </p:cNvPicPr>
          <p:nvPr>
            <p:ph sz="half" idx="1"/>
          </p:nvPr>
        </p:nvPicPr>
        <p:blipFill>
          <a:blip r:embed="rId2"/>
          <a:srcRect/>
          <a:stretch>
            <a:fillRect/>
          </a:stretch>
        </p:blipFill>
        <p:spPr bwMode="auto">
          <a:xfrm>
            <a:off x="285720" y="1142984"/>
            <a:ext cx="4429156" cy="49629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Содержимое 3"/>
          <p:cNvSpPr>
            <a:spLocks noGrp="1"/>
          </p:cNvSpPr>
          <p:nvPr>
            <p:ph sz="half" idx="2"/>
          </p:nvPr>
        </p:nvSpPr>
        <p:spPr>
          <a:xfrm>
            <a:off x="4500562" y="285728"/>
            <a:ext cx="4500594" cy="6069197"/>
          </a:xfrm>
        </p:spPr>
        <p:txBody>
          <a:bodyPr>
            <a:normAutofit/>
          </a:bodyPr>
          <a:lstStyle/>
          <a:p>
            <a:pPr algn="just">
              <a:buNone/>
            </a:pPr>
            <a:r>
              <a:rPr lang="kk-KZ" b="1" i="1" dirty="0" smtClean="0">
                <a:solidFill>
                  <a:srgbClr val="0070C0"/>
                </a:solidFill>
                <a:latin typeface="Times New Roman" pitchFamily="18" charset="0"/>
                <a:cs typeface="Times New Roman" pitchFamily="18" charset="0"/>
              </a:rPr>
              <a:t>      </a:t>
            </a:r>
            <a:r>
              <a:rPr lang="kk-KZ" b="1" i="1" dirty="0" smtClean="0">
                <a:solidFill>
                  <a:srgbClr val="FFFF00"/>
                </a:solidFill>
                <a:latin typeface="Times New Roman" pitchFamily="18" charset="0"/>
                <a:cs typeface="Times New Roman" pitchFamily="18" charset="0"/>
              </a:rPr>
              <a:t>«Ол менің комсомолдық жастық шақтан бері досым, серігім және қызметтесім болды. Және, ол жайлы не айтылса да, біз үнемі дос болдық және доспыз, дегенмен кейде қатты дауласамыз».  </a:t>
            </a:r>
          </a:p>
          <a:p>
            <a:pPr algn="just">
              <a:buNone/>
            </a:pPr>
            <a:r>
              <a:rPr lang="kk-KZ" b="1" i="1" dirty="0" smtClean="0">
                <a:solidFill>
                  <a:srgbClr val="FFFF00"/>
                </a:solidFill>
                <a:latin typeface="Times New Roman" pitchFamily="18" charset="0"/>
                <a:cs typeface="Times New Roman" pitchFamily="18" charset="0"/>
              </a:rPr>
              <a:t>        </a:t>
            </a:r>
          </a:p>
          <a:p>
            <a:pPr algn="just">
              <a:buNone/>
            </a:pPr>
            <a:r>
              <a:rPr lang="kk-KZ" b="1" i="1" dirty="0" smtClean="0">
                <a:solidFill>
                  <a:srgbClr val="FFFF00"/>
                </a:solidFill>
                <a:latin typeface="Times New Roman" pitchFamily="18" charset="0"/>
                <a:cs typeface="Times New Roman" pitchFamily="18" charset="0"/>
              </a:rPr>
              <a:t>         </a:t>
            </a:r>
            <a:r>
              <a:rPr lang="kk-KZ" sz="1800" b="1" i="1" dirty="0" smtClean="0">
                <a:solidFill>
                  <a:srgbClr val="FFFF00"/>
                </a:solidFill>
                <a:latin typeface="Times New Roman" pitchFamily="18" charset="0"/>
                <a:cs typeface="Times New Roman" pitchFamily="18" charset="0"/>
              </a:rPr>
              <a:t>ҚР Президенті  </a:t>
            </a:r>
            <a:r>
              <a:rPr lang="ru-RU" sz="1800" b="1" i="1" dirty="0" smtClean="0">
                <a:solidFill>
                  <a:srgbClr val="FFFF00"/>
                </a:solidFill>
                <a:latin typeface="Times New Roman" pitchFamily="18" charset="0"/>
                <a:cs typeface="Times New Roman" pitchFamily="18" charset="0"/>
              </a:rPr>
              <a:t>Н.Ә. Назарбаев. </a:t>
            </a:r>
          </a:p>
          <a:p>
            <a:endParaRPr lang="ru-RU" dirty="0"/>
          </a:p>
        </p:txBody>
      </p:sp>
    </p:spTree>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500034" y="1285860"/>
            <a:ext cx="3786214" cy="4286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C:\Users\User\Desktop\Олжас\7.jpg"/>
          <p:cNvPicPr>
            <a:picLocks noChangeAspect="1" noChangeArrowheads="1"/>
          </p:cNvPicPr>
          <p:nvPr/>
        </p:nvPicPr>
        <p:blipFill>
          <a:blip r:embed="rId3"/>
          <a:srcRect/>
          <a:stretch>
            <a:fillRect/>
          </a:stretch>
        </p:blipFill>
        <p:spPr bwMode="auto">
          <a:xfrm>
            <a:off x="4572000" y="928670"/>
            <a:ext cx="4357718" cy="57150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1"/>
          </p:nvPr>
        </p:nvPicPr>
        <p:blipFill>
          <a:blip r:embed="rId2" cstate="print"/>
          <a:srcRect/>
          <a:stretch>
            <a:fillRect/>
          </a:stretch>
        </p:blipFill>
        <p:spPr bwMode="auto">
          <a:xfrm>
            <a:off x="571472" y="1357298"/>
            <a:ext cx="2884730" cy="4320000"/>
          </a:xfrm>
          <a:prstGeom prst="rect">
            <a:avLst/>
          </a:prstGeom>
          <a:ln w="88900" cap="sq" cmpd="thickThin">
            <a:solidFill>
              <a:srgbClr val="000000"/>
            </a:solidFill>
            <a:prstDash val="solid"/>
            <a:miter lim="800000"/>
          </a:ln>
          <a:effectLst>
            <a:innerShdw blurRad="76200">
              <a:srgbClr val="000000"/>
            </a:innerShdw>
          </a:effectLst>
        </p:spPr>
      </p:pic>
      <p:sp>
        <p:nvSpPr>
          <p:cNvPr id="4" name="Содержимое 3"/>
          <p:cNvSpPr>
            <a:spLocks noGrp="1"/>
          </p:cNvSpPr>
          <p:nvPr>
            <p:ph sz="half" idx="2"/>
          </p:nvPr>
        </p:nvSpPr>
        <p:spPr>
          <a:xfrm>
            <a:off x="3929058" y="285728"/>
            <a:ext cx="5000660" cy="6357982"/>
          </a:xfrm>
        </p:spPr>
        <p:txBody>
          <a:bodyPr>
            <a:normAutofit/>
          </a:bodyPr>
          <a:lstStyle/>
          <a:p>
            <a:pPr>
              <a:buNone/>
            </a:pPr>
            <a:r>
              <a:rPr lang="kk-KZ" sz="1800" b="1" i="1" dirty="0" smtClean="0">
                <a:solidFill>
                  <a:srgbClr val="FF0000"/>
                </a:solidFill>
                <a:latin typeface="Times New Roman" pitchFamily="18" charset="0"/>
                <a:cs typeface="Times New Roman" pitchFamily="18" charset="0"/>
              </a:rPr>
              <a:t>    </a:t>
            </a:r>
            <a:r>
              <a:rPr lang="kk-KZ" sz="1800" b="1" i="1" dirty="0" smtClean="0">
                <a:solidFill>
                  <a:srgbClr val="FFFF00"/>
                </a:solidFill>
                <a:latin typeface="Times New Roman" pitchFamily="18" charset="0"/>
                <a:cs typeface="Times New Roman" pitchFamily="18" charset="0"/>
              </a:rPr>
              <a:t>С (Каз)2</a:t>
            </a:r>
          </a:p>
          <a:p>
            <a:pPr>
              <a:buNone/>
            </a:pPr>
            <a:r>
              <a:rPr lang="kk-KZ" sz="1800" b="1" i="1" dirty="0" smtClean="0">
                <a:solidFill>
                  <a:srgbClr val="FFFF00"/>
                </a:solidFill>
                <a:latin typeface="Times New Roman" pitchFamily="18" charset="0"/>
                <a:cs typeface="Times New Roman" pitchFamily="18" charset="0"/>
              </a:rPr>
              <a:t>    С 89</a:t>
            </a:r>
          </a:p>
          <a:p>
            <a:pPr algn="just">
              <a:buNone/>
            </a:pPr>
            <a:r>
              <a:rPr lang="kk-KZ" sz="1800" b="1" i="1" dirty="0" smtClean="0">
                <a:solidFill>
                  <a:srgbClr val="FFFF00"/>
                </a:solidFill>
                <a:latin typeface="Times New Roman" pitchFamily="18" charset="0"/>
                <a:cs typeface="Times New Roman" pitchFamily="18" charset="0"/>
              </a:rPr>
              <a:t>            </a:t>
            </a:r>
            <a:r>
              <a:rPr lang="ru-RU" sz="1800" b="1" i="1" dirty="0" smtClean="0">
                <a:solidFill>
                  <a:srgbClr val="FFFF00"/>
                </a:solidFill>
                <a:latin typeface="Times New Roman" pitchFamily="18" charset="0"/>
                <a:cs typeface="Times New Roman" pitchFamily="18" charset="0"/>
              </a:rPr>
              <a:t>Сулейменов О. Аз и Я: эссе, публицистика, стихи, поэмы. / О. Сулейменов – Алма-Ата : </a:t>
            </a:r>
            <a:r>
              <a:rPr lang="ru-RU" sz="1800" b="1" i="1" dirty="0" err="1" smtClean="0">
                <a:solidFill>
                  <a:srgbClr val="FFFF00"/>
                </a:solidFill>
                <a:latin typeface="Times New Roman" pitchFamily="18" charset="0"/>
                <a:cs typeface="Times New Roman" pitchFamily="18" charset="0"/>
              </a:rPr>
              <a:t>Жалын</a:t>
            </a:r>
            <a:r>
              <a:rPr lang="ru-RU" sz="1800" b="1" i="1" dirty="0" smtClean="0">
                <a:solidFill>
                  <a:srgbClr val="FFFF00"/>
                </a:solidFill>
                <a:latin typeface="Times New Roman" pitchFamily="18" charset="0"/>
                <a:cs typeface="Times New Roman" pitchFamily="18" charset="0"/>
              </a:rPr>
              <a:t>, 1989. – 592 с.</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Публицистика, поэзия, лингвистика – таково триединство нового сборника, отражающего широту интересов известного казахского поэта. Собранные вместе, эти столь разноплановые произведения фокусируются в сознании читателя в общую гуманистическую направленность творчества </a:t>
            </a:r>
            <a:r>
              <a:rPr lang="ru-RU" sz="1800" b="1" i="1" dirty="0" err="1" smtClean="0">
                <a:solidFill>
                  <a:srgbClr val="FFFF00"/>
                </a:solidFill>
                <a:latin typeface="Times New Roman" pitchFamily="18" charset="0"/>
                <a:cs typeface="Times New Roman" pitchFamily="18" charset="0"/>
              </a:rPr>
              <a:t>Олжаса</a:t>
            </a:r>
            <a:r>
              <a:rPr lang="ru-RU" sz="1800" b="1" i="1" dirty="0" smtClean="0">
                <a:solidFill>
                  <a:srgbClr val="FFFF00"/>
                </a:solidFill>
                <a:latin typeface="Times New Roman" pitchFamily="18" charset="0"/>
                <a:cs typeface="Times New Roman" pitchFamily="18" charset="0"/>
              </a:rPr>
              <a:t> Сулейменова.</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Всего: 4 </a:t>
            </a:r>
            <a:r>
              <a:rPr lang="ru-RU" sz="1800" b="1" i="1" dirty="0" err="1" smtClean="0">
                <a:solidFill>
                  <a:srgbClr val="FFFF00"/>
                </a:solidFill>
                <a:latin typeface="Times New Roman" pitchFamily="18" charset="0"/>
                <a:cs typeface="Times New Roman" pitchFamily="18" charset="0"/>
              </a:rPr>
              <a:t>экз</a:t>
            </a:r>
            <a:r>
              <a:rPr lang="ru-RU" sz="1800" b="1" i="1" dirty="0" smtClean="0">
                <a:solidFill>
                  <a:srgbClr val="FFFF00"/>
                </a:solidFill>
                <a:latin typeface="Times New Roman" pitchFamily="18" charset="0"/>
                <a:cs typeface="Times New Roman" pitchFamily="18" charset="0"/>
              </a:rPr>
              <a:t>, (ах).</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half" idx="1"/>
          </p:nvPr>
        </p:nvPicPr>
        <p:blipFill>
          <a:blip r:embed="rId2" cstate="print"/>
          <a:srcRect/>
          <a:stretch>
            <a:fillRect/>
          </a:stretch>
        </p:blipFill>
        <p:spPr bwMode="auto">
          <a:xfrm>
            <a:off x="500034" y="1285860"/>
            <a:ext cx="2809808" cy="4320000"/>
          </a:xfrm>
          <a:prstGeom prst="rect">
            <a:avLst/>
          </a:prstGeom>
          <a:ln w="88900" cap="sq" cmpd="thickThin">
            <a:solidFill>
              <a:srgbClr val="000000"/>
            </a:solidFill>
            <a:prstDash val="solid"/>
            <a:miter lim="800000"/>
          </a:ln>
          <a:effectLst>
            <a:innerShdw blurRad="76200">
              <a:srgbClr val="000000"/>
            </a:innerShdw>
          </a:effectLst>
        </p:spPr>
      </p:pic>
      <p:sp>
        <p:nvSpPr>
          <p:cNvPr id="4" name="Содержимое 3"/>
          <p:cNvSpPr>
            <a:spLocks noGrp="1"/>
          </p:cNvSpPr>
          <p:nvPr>
            <p:ph sz="half" idx="2"/>
          </p:nvPr>
        </p:nvSpPr>
        <p:spPr>
          <a:xfrm>
            <a:off x="3786182" y="285728"/>
            <a:ext cx="5143536" cy="6357982"/>
          </a:xfrm>
        </p:spPr>
        <p:txBody>
          <a:bodyPr>
            <a:normAutofit/>
          </a:bodyPr>
          <a:lstStyle/>
          <a:p>
            <a:pPr>
              <a:buNone/>
            </a:pPr>
            <a:r>
              <a:rPr lang="kk-KZ" sz="1800" b="1" i="1" dirty="0" smtClean="0">
                <a:solidFill>
                  <a:srgbClr val="FFFF00"/>
                </a:solidFill>
                <a:latin typeface="Times New Roman" pitchFamily="18" charset="0"/>
                <a:cs typeface="Times New Roman" pitchFamily="18" charset="0"/>
              </a:rPr>
              <a:t>С (Каз) 2</a:t>
            </a:r>
          </a:p>
          <a:p>
            <a:pPr>
              <a:buNone/>
            </a:pPr>
            <a:r>
              <a:rPr lang="kk-KZ" sz="1800" b="1" i="1" dirty="0" smtClean="0">
                <a:solidFill>
                  <a:srgbClr val="FFFF00"/>
                </a:solidFill>
                <a:latin typeface="Times New Roman" pitchFamily="18" charset="0"/>
                <a:cs typeface="Times New Roman" pitchFamily="18" charset="0"/>
              </a:rPr>
              <a:t>С 89</a:t>
            </a:r>
          </a:p>
          <a:p>
            <a:pPr algn="just">
              <a:buNone/>
            </a:pPr>
            <a:r>
              <a:rPr lang="kk-KZ" sz="1800" b="1" i="1" dirty="0" smtClean="0">
                <a:solidFill>
                  <a:srgbClr val="FFFF00"/>
                </a:solidFill>
                <a:latin typeface="Times New Roman" pitchFamily="18" charset="0"/>
                <a:cs typeface="Times New Roman" pitchFamily="18" charset="0"/>
              </a:rPr>
              <a:t>         Сүлейменов О. АЗ и Я Ізгі ниетті оқырман кітабы / Ауд С. Ақатаев. – Алматы : Жазушы, 1992. – 295 б.</a:t>
            </a:r>
          </a:p>
          <a:p>
            <a:pPr algn="just">
              <a:buNone/>
            </a:pPr>
            <a:r>
              <a:rPr lang="kk-KZ" sz="1800" b="1" i="1" dirty="0" smtClean="0">
                <a:solidFill>
                  <a:srgbClr val="FFFF00"/>
                </a:solidFill>
                <a:latin typeface="Times New Roman" pitchFamily="18" charset="0"/>
                <a:cs typeface="Times New Roman" pitchFamily="18" charset="0"/>
              </a:rPr>
              <a:t>  </a:t>
            </a:r>
          </a:p>
          <a:p>
            <a:pPr algn="just">
              <a:buNone/>
            </a:pPr>
            <a:r>
              <a:rPr lang="kk-KZ" sz="1800" b="1" i="1" dirty="0" smtClean="0">
                <a:solidFill>
                  <a:srgbClr val="FFFF00"/>
                </a:solidFill>
                <a:latin typeface="Times New Roman" pitchFamily="18" charset="0"/>
                <a:cs typeface="Times New Roman" pitchFamily="18" charset="0"/>
              </a:rPr>
              <a:t>           Ақын О. Сүлейменов – Қазақстан, Бүкілодақтық Ленин комсомолы және Қазақ ССР Мемлекеттік сыйлықтарының  лауреаты. Аз и Я кітабы көне славян және түркі жазба ескерткіштерін зерттеуге арналған. Көне қолжазбаға деген ғылымда қалыптасып қалған үстірт шешімдер мен дәлелсіз пікірлердің, жаттанды көзқарастардың шаңын қаға отырып, өрелі ақын нағыз тіл маманына тән сұңғыла талдаумен өрісті ой-толғамдарға жетелейді. </a:t>
            </a:r>
          </a:p>
          <a:p>
            <a:pPr algn="just">
              <a:buNone/>
            </a:pPr>
            <a:r>
              <a:rPr lang="kk-KZ" sz="1800" b="1" i="1" dirty="0" smtClean="0">
                <a:solidFill>
                  <a:srgbClr val="FFFF00"/>
                </a:solidFill>
                <a:latin typeface="Times New Roman" pitchFamily="18" charset="0"/>
                <a:cs typeface="Times New Roman" pitchFamily="18" charset="0"/>
              </a:rPr>
              <a:t>   </a:t>
            </a:r>
          </a:p>
          <a:p>
            <a:pPr algn="just">
              <a:buNone/>
            </a:pPr>
            <a:r>
              <a:rPr lang="kk-KZ" sz="1800" b="1" i="1" dirty="0" smtClean="0">
                <a:solidFill>
                  <a:srgbClr val="FFFF00"/>
                </a:solidFill>
                <a:latin typeface="Times New Roman" pitchFamily="18" charset="0"/>
                <a:cs typeface="Times New Roman" pitchFamily="18" charset="0"/>
              </a:rPr>
              <a:t>           Барлығы: 3 (ах).</a:t>
            </a:r>
          </a:p>
          <a:p>
            <a:pPr>
              <a:buNone/>
            </a:pPr>
            <a:r>
              <a:rPr lang="kk-KZ" sz="1800" b="1" i="1" dirty="0" smtClean="0">
                <a:solidFill>
                  <a:srgbClr val="FF0000"/>
                </a:solidFill>
                <a:latin typeface="Times New Roman" pitchFamily="18" charset="0"/>
                <a:cs typeface="Times New Roman" pitchFamily="18" charset="0"/>
              </a:rPr>
              <a:t>        </a:t>
            </a:r>
          </a:p>
        </p:txBody>
      </p:sp>
    </p:spTree>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half" idx="1"/>
          </p:nvPr>
        </p:nvPicPr>
        <p:blipFill>
          <a:blip r:embed="rId2" cstate="print"/>
          <a:srcRect/>
          <a:stretch>
            <a:fillRect/>
          </a:stretch>
        </p:blipFill>
        <p:spPr bwMode="auto">
          <a:xfrm>
            <a:off x="571472" y="1285860"/>
            <a:ext cx="2916262" cy="4433888"/>
          </a:xfrm>
          <a:prstGeom prst="rect">
            <a:avLst/>
          </a:prstGeom>
          <a:noFill/>
          <a:ln w="9525">
            <a:noFill/>
            <a:miter lim="800000"/>
            <a:headEnd/>
            <a:tailEnd/>
          </a:ln>
          <a:effectLst/>
        </p:spPr>
      </p:pic>
      <p:sp>
        <p:nvSpPr>
          <p:cNvPr id="4" name="Содержимое 3"/>
          <p:cNvSpPr>
            <a:spLocks noGrp="1"/>
          </p:cNvSpPr>
          <p:nvPr>
            <p:ph sz="half" idx="2"/>
          </p:nvPr>
        </p:nvSpPr>
        <p:spPr>
          <a:xfrm>
            <a:off x="3929058" y="428604"/>
            <a:ext cx="5000660" cy="5786478"/>
          </a:xfrm>
        </p:spPr>
        <p:txBody>
          <a:bodyPr>
            <a:normAutofit fontScale="92500" lnSpcReduction="10000"/>
          </a:bodyPr>
          <a:lstStyle/>
          <a:p>
            <a:pPr>
              <a:buNone/>
            </a:pPr>
            <a:r>
              <a:rPr lang="ru-RU" sz="1800" b="1" i="1" dirty="0" smtClean="0">
                <a:solidFill>
                  <a:srgbClr val="FFFF00"/>
                </a:solidFill>
                <a:latin typeface="Times New Roman" pitchFamily="18" charset="0"/>
                <a:cs typeface="Times New Roman" pitchFamily="18" charset="0"/>
              </a:rPr>
              <a:t>66.3(5Каз)</a:t>
            </a:r>
          </a:p>
          <a:p>
            <a:pPr>
              <a:buNone/>
            </a:pPr>
            <a:r>
              <a:rPr lang="ru-RU" sz="1800" b="1" i="1" dirty="0" smtClean="0">
                <a:solidFill>
                  <a:srgbClr val="FFFF00"/>
                </a:solidFill>
                <a:latin typeface="Times New Roman" pitchFamily="18" charset="0"/>
                <a:cs typeface="Times New Roman" pitchFamily="18" charset="0"/>
              </a:rPr>
              <a:t>Е 39</a:t>
            </a:r>
          </a:p>
          <a:p>
            <a:pPr>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Сулейменов О. Государство должно защитить общество от порочных людей, поэзия – избавить от пороков: интервью  // </a:t>
            </a:r>
            <a:r>
              <a:rPr lang="ru-RU" sz="1800" b="1" i="1" dirty="0" err="1" smtClean="0">
                <a:solidFill>
                  <a:srgbClr val="FFFF00"/>
                </a:solidFill>
                <a:latin typeface="Times New Roman" pitchFamily="18" charset="0"/>
                <a:cs typeface="Times New Roman" pitchFamily="18" charset="0"/>
              </a:rPr>
              <a:t>Еженова</a:t>
            </a:r>
            <a:r>
              <a:rPr lang="ru-RU" sz="1800" b="1" i="1" dirty="0" smtClean="0">
                <a:solidFill>
                  <a:srgbClr val="FFFF00"/>
                </a:solidFill>
                <a:latin typeface="Times New Roman" pitchFamily="18" charset="0"/>
                <a:cs typeface="Times New Roman" pitchFamily="18" charset="0"/>
              </a:rPr>
              <a:t> Г.   Свидетели. – </a:t>
            </a:r>
            <a:r>
              <a:rPr lang="ru-RU" sz="1800" b="1" i="1" dirty="0" err="1" smtClean="0">
                <a:solidFill>
                  <a:srgbClr val="FFFF00"/>
                </a:solidFill>
                <a:latin typeface="Times New Roman" pitchFamily="18" charset="0"/>
                <a:cs typeface="Times New Roman" pitchFamily="18" charset="0"/>
              </a:rPr>
              <a:t>Алматы</a:t>
            </a:r>
            <a:r>
              <a:rPr lang="ru-RU" sz="1800" b="1" i="1" dirty="0" smtClean="0">
                <a:solidFill>
                  <a:srgbClr val="FFFF00"/>
                </a:solidFill>
                <a:latin typeface="Times New Roman" pitchFamily="18" charset="0"/>
                <a:cs typeface="Times New Roman" pitchFamily="18" charset="0"/>
              </a:rPr>
              <a:t>, 2001. – С. 231-241.</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В своем интервью автор касается разных  сторон своей творческой и общественной жизни. Рассказывает о встречах с известными общественными деятелями Казахстана, в том числе с Президентом Нурсултаном Назарбаевым.</a:t>
            </a:r>
          </a:p>
          <a:p>
            <a:pPr algn="just">
              <a:buNone/>
            </a:pPr>
            <a:endParaRPr lang="ru-RU" sz="1800" b="1" i="1" dirty="0" smtClean="0">
              <a:solidFill>
                <a:srgbClr val="FFFF00"/>
              </a:solidFill>
              <a:latin typeface="Times New Roman" pitchFamily="18" charset="0"/>
              <a:cs typeface="Times New Roman" pitchFamily="18" charset="0"/>
            </a:endParaRPr>
          </a:p>
          <a:p>
            <a:pPr algn="just">
              <a:buNone/>
            </a:pPr>
            <a:r>
              <a:rPr lang="ru-RU" sz="1800" b="1" i="1" dirty="0" smtClean="0">
                <a:solidFill>
                  <a:srgbClr val="FFFF00"/>
                </a:solidFill>
                <a:latin typeface="Times New Roman" pitchFamily="18" charset="0"/>
                <a:cs typeface="Times New Roman" pitchFamily="18" charset="0"/>
              </a:rPr>
              <a:t>    </a:t>
            </a:r>
          </a:p>
          <a:p>
            <a:pPr algn="just">
              <a:buNone/>
            </a:pPr>
            <a:r>
              <a:rPr lang="ru-RU" sz="1800" b="1" i="1" dirty="0" smtClean="0">
                <a:solidFill>
                  <a:srgbClr val="FFFF00"/>
                </a:solidFill>
                <a:latin typeface="Times New Roman" pitchFamily="18" charset="0"/>
                <a:cs typeface="Times New Roman" pitchFamily="18" charset="0"/>
              </a:rPr>
              <a:t>         Всего: 1 (</a:t>
            </a:r>
            <a:r>
              <a:rPr lang="ru-RU" sz="1800" b="1" i="1" dirty="0" err="1" smtClean="0">
                <a:solidFill>
                  <a:srgbClr val="FFFF00"/>
                </a:solidFill>
                <a:latin typeface="Times New Roman" pitchFamily="18" charset="0"/>
                <a:cs typeface="Times New Roman" pitchFamily="18" charset="0"/>
              </a:rPr>
              <a:t>чз</a:t>
            </a:r>
            <a:r>
              <a:rPr lang="ru-RU" sz="1800" b="1" i="1" dirty="0" smtClean="0">
                <a:solidFill>
                  <a:srgbClr val="FFFF00"/>
                </a:solidFill>
                <a:latin typeface="Times New Roman" pitchFamily="18" charset="0"/>
                <a:cs typeface="Times New Roman" pitchFamily="18" charset="0"/>
              </a:rPr>
              <a:t>).</a:t>
            </a:r>
          </a:p>
          <a:p>
            <a:pPr>
              <a:buNone/>
            </a:pPr>
            <a:endParaRPr lang="ru-RU" sz="1800" b="1" i="1" dirty="0" smtClean="0">
              <a:solidFill>
                <a:srgbClr val="FF0000"/>
              </a:solidFill>
              <a:latin typeface="Times New Roman" pitchFamily="18" charset="0"/>
              <a:cs typeface="Times New Roman" pitchFamily="18" charset="0"/>
            </a:endParaRPr>
          </a:p>
          <a:p>
            <a:pPr>
              <a:buNone/>
            </a:pPr>
            <a:r>
              <a:rPr lang="ru-RU" sz="1800" b="1" i="1" dirty="0" smtClean="0">
                <a:solidFill>
                  <a:srgbClr val="FF0000"/>
                </a:solidFill>
                <a:latin typeface="Times New Roman" pitchFamily="18" charset="0"/>
                <a:cs typeface="Times New Roman" pitchFamily="18" charset="0"/>
              </a:rPr>
              <a:t>        </a:t>
            </a:r>
          </a:p>
          <a:p>
            <a:pPr>
              <a:buNone/>
            </a:pPr>
            <a:r>
              <a:rPr lang="ru-RU" sz="1800" b="1" i="1" dirty="0" smtClean="0">
                <a:solidFill>
                  <a:srgbClr val="FF0000"/>
                </a:solidFill>
                <a:latin typeface="Times New Roman" pitchFamily="18" charset="0"/>
                <a:cs typeface="Times New Roman" pitchFamily="18" charset="0"/>
              </a:rPr>
              <a:t>       </a:t>
            </a:r>
            <a:endParaRPr lang="ru-RU" sz="1800" b="1" i="1" dirty="0">
              <a:solidFill>
                <a:srgbClr val="FF00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1"/>
          </p:nvPr>
        </p:nvPicPr>
        <p:blipFill>
          <a:blip r:embed="rId2" cstate="print"/>
          <a:srcRect/>
          <a:stretch>
            <a:fillRect/>
          </a:stretch>
        </p:blipFill>
        <p:spPr bwMode="auto">
          <a:xfrm>
            <a:off x="428596" y="1500174"/>
            <a:ext cx="2795837" cy="44338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Содержимое 3"/>
          <p:cNvSpPr>
            <a:spLocks noGrp="1"/>
          </p:cNvSpPr>
          <p:nvPr>
            <p:ph sz="half" idx="2"/>
          </p:nvPr>
        </p:nvSpPr>
        <p:spPr>
          <a:xfrm>
            <a:off x="3571868" y="285728"/>
            <a:ext cx="5429288" cy="6357982"/>
          </a:xfrm>
        </p:spPr>
        <p:txBody>
          <a:bodyPr>
            <a:normAutofit/>
          </a:bodyPr>
          <a:lstStyle/>
          <a:p>
            <a:pPr>
              <a:buNone/>
            </a:pPr>
            <a:r>
              <a:rPr lang="ru-RU" sz="1800" b="1" i="1" dirty="0" smtClean="0">
                <a:solidFill>
                  <a:srgbClr val="FFFF00"/>
                </a:solidFill>
                <a:latin typeface="Times New Roman" pitchFamily="18" charset="0"/>
                <a:cs typeface="Times New Roman" pitchFamily="18" charset="0"/>
              </a:rPr>
              <a:t>     С (</a:t>
            </a:r>
            <a:r>
              <a:rPr lang="ru-RU" sz="1800" b="1" i="1" dirty="0" err="1" smtClean="0">
                <a:solidFill>
                  <a:srgbClr val="FFFF00"/>
                </a:solidFill>
                <a:latin typeface="Times New Roman" pitchFamily="18" charset="0"/>
                <a:cs typeface="Times New Roman" pitchFamily="18" charset="0"/>
              </a:rPr>
              <a:t>Каз</a:t>
            </a:r>
            <a:r>
              <a:rPr lang="ru-RU" sz="1800" b="1" i="1" dirty="0" smtClean="0">
                <a:solidFill>
                  <a:srgbClr val="FFFF00"/>
                </a:solidFill>
                <a:latin typeface="Times New Roman" pitchFamily="18" charset="0"/>
                <a:cs typeface="Times New Roman" pitchFamily="18" charset="0"/>
              </a:rPr>
              <a:t>) 2</a:t>
            </a:r>
          </a:p>
          <a:p>
            <a:pPr>
              <a:buNone/>
            </a:pPr>
            <a:r>
              <a:rPr lang="ru-RU" sz="1800" b="1" i="1" dirty="0" smtClean="0">
                <a:solidFill>
                  <a:srgbClr val="FFFF00"/>
                </a:solidFill>
                <a:latin typeface="Times New Roman" pitchFamily="18" charset="0"/>
                <a:cs typeface="Times New Roman" pitchFamily="18" charset="0"/>
              </a:rPr>
              <a:t>     С 89</a:t>
            </a:r>
          </a:p>
          <a:p>
            <a:pPr algn="just">
              <a:buNone/>
            </a:pPr>
            <a:r>
              <a:rPr lang="ru-RU" sz="1800" b="1" i="1" dirty="0" smtClean="0">
                <a:solidFill>
                  <a:srgbClr val="FFFF00"/>
                </a:solidFill>
                <a:latin typeface="Times New Roman" pitchFamily="18" charset="0"/>
                <a:cs typeface="Times New Roman" pitchFamily="18" charset="0"/>
              </a:rPr>
              <a:t>         Сулейменов О. Избранное / вступ. ст. Е. Сидорова. – М. : </a:t>
            </a:r>
            <a:r>
              <a:rPr lang="ru-RU" sz="1800" b="1" i="1" dirty="0" err="1" smtClean="0">
                <a:solidFill>
                  <a:srgbClr val="FFFF00"/>
                </a:solidFill>
                <a:latin typeface="Times New Roman" pitchFamily="18" charset="0"/>
                <a:cs typeface="Times New Roman" pitchFamily="18" charset="0"/>
              </a:rPr>
              <a:t>Худож</a:t>
            </a:r>
            <a:r>
              <a:rPr lang="ru-RU" sz="1800" b="1" i="1" dirty="0" smtClean="0">
                <a:solidFill>
                  <a:srgbClr val="FFFF00"/>
                </a:solidFill>
                <a:latin typeface="Times New Roman" pitchFamily="18" charset="0"/>
                <a:cs typeface="Times New Roman" pitchFamily="18" charset="0"/>
              </a:rPr>
              <a:t>. лит., 1986. – 430 с. </a:t>
            </a:r>
          </a:p>
          <a:p>
            <a:pPr algn="just">
              <a:buNone/>
            </a:pPr>
            <a:r>
              <a:rPr lang="ru-RU" sz="1800" b="1" i="1" dirty="0" smtClean="0">
                <a:solidFill>
                  <a:srgbClr val="FFFF00"/>
                </a:solidFill>
                <a:latin typeface="Times New Roman" pitchFamily="18" charset="0"/>
                <a:cs typeface="Times New Roman" pitchFamily="18" charset="0"/>
              </a:rPr>
              <a:t>           </a:t>
            </a:r>
          </a:p>
          <a:p>
            <a:pPr algn="just">
              <a:buNone/>
            </a:pPr>
            <a:r>
              <a:rPr lang="ru-RU" sz="1800" b="1" i="1" dirty="0" smtClean="0">
                <a:solidFill>
                  <a:srgbClr val="FFFF00"/>
                </a:solidFill>
                <a:latin typeface="Times New Roman" pitchFamily="18" charset="0"/>
                <a:cs typeface="Times New Roman" pitchFamily="18" charset="0"/>
              </a:rPr>
              <a:t>         В книгу избранных произведений известного казахского поэта </a:t>
            </a:r>
            <a:r>
              <a:rPr lang="ru-RU" sz="1800" b="1" i="1" dirty="0" err="1" smtClean="0">
                <a:solidFill>
                  <a:srgbClr val="FFFF00"/>
                </a:solidFill>
                <a:latin typeface="Times New Roman" pitchFamily="18" charset="0"/>
                <a:cs typeface="Times New Roman" pitchFamily="18" charset="0"/>
              </a:rPr>
              <a:t>Олжаса</a:t>
            </a:r>
            <a:r>
              <a:rPr lang="ru-RU" sz="1800" b="1" i="1" dirty="0" smtClean="0">
                <a:solidFill>
                  <a:srgbClr val="FFFF00"/>
                </a:solidFill>
                <a:latin typeface="Times New Roman" pitchFamily="18" charset="0"/>
                <a:cs typeface="Times New Roman" pitchFamily="18" charset="0"/>
              </a:rPr>
              <a:t> Сулейменова, лауреата премии Всемирного Ленинского комсомола, Государственной премии  Казахской ССР имени Абая вошли стихотворения из сборников «Аргамаки», «Круглая звезда», «Определение берега», «Трансформация огня», а также поэмы «Земля, поклонись человеку»,  посвященная Юрию Гагарину, и «Глиняная книга». </a:t>
            </a:r>
          </a:p>
          <a:p>
            <a:pPr algn="just">
              <a:buNone/>
            </a:pPr>
            <a:r>
              <a:rPr lang="ru-RU" sz="1800" b="1" i="1" dirty="0" smtClean="0">
                <a:solidFill>
                  <a:srgbClr val="FFFF00"/>
                </a:solidFill>
                <a:latin typeface="Times New Roman" pitchFamily="18" charset="0"/>
                <a:cs typeface="Times New Roman" pitchFamily="18" charset="0"/>
              </a:rPr>
              <a:t>          «Избранное» О. Сулейменова – итоговая книга поэта, охватывающая его творчества более чем за четверть века. </a:t>
            </a:r>
          </a:p>
          <a:p>
            <a:pPr algn="just">
              <a:buNone/>
            </a:pPr>
            <a:r>
              <a:rPr lang="ru-RU" sz="1800" b="1" i="1" dirty="0" smtClean="0">
                <a:solidFill>
                  <a:srgbClr val="FFFF00"/>
                </a:solidFill>
                <a:latin typeface="Times New Roman" pitchFamily="18" charset="0"/>
                <a:cs typeface="Times New Roman" pitchFamily="18" charset="0"/>
              </a:rPr>
              <a:t>         </a:t>
            </a:r>
          </a:p>
          <a:p>
            <a:pPr algn="just">
              <a:buNone/>
            </a:pPr>
            <a:r>
              <a:rPr lang="ru-RU" sz="1800" b="1" i="1" dirty="0" smtClean="0">
                <a:solidFill>
                  <a:srgbClr val="FFFF00"/>
                </a:solidFill>
                <a:latin typeface="Times New Roman" pitchFamily="18" charset="0"/>
                <a:cs typeface="Times New Roman" pitchFamily="18" charset="0"/>
              </a:rPr>
              <a:t>           Всего: 1 (ах)</a:t>
            </a:r>
            <a:endParaRPr lang="ru-RU" sz="1800" b="1" i="1" dirty="0">
              <a:solidFill>
                <a:srgbClr val="FFFF00"/>
              </a:solidFill>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2.3|0.8"/>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2713628</TotalTime>
  <Words>1466</Words>
  <Application>Microsoft Office PowerPoint</Application>
  <PresentationFormat>Экран (4:3)</PresentationFormat>
  <Paragraphs>117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Ұлттың ұлы тұлғасы  ақын, публицист, қоғам қайраткері, Қазақстанның еңбек ері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Лидер движения «Невада-Семипалатинск»  Олжас Сулейменов </vt:lpstr>
      <vt:lpstr>Слайд 20</vt:lpstr>
      <vt:lpstr>Слайд 21</vt:lpstr>
      <vt:lpstr>Назарларыңызға  рахмет!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440</cp:revision>
  <dcterms:created xsi:type="dcterms:W3CDTF">2015-01-20T10:50:48Z</dcterms:created>
  <dcterms:modified xsi:type="dcterms:W3CDTF">2021-11-05T06:20:06Z</dcterms:modified>
</cp:coreProperties>
</file>