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324" r:id="rId2"/>
    <p:sldId id="306" r:id="rId3"/>
    <p:sldId id="320" r:id="rId4"/>
    <p:sldId id="325" r:id="rId5"/>
    <p:sldId id="335" r:id="rId6"/>
    <p:sldId id="330" r:id="rId7"/>
    <p:sldId id="317" r:id="rId8"/>
    <p:sldId id="326" r:id="rId9"/>
    <p:sldId id="318" r:id="rId10"/>
    <p:sldId id="327" r:id="rId11"/>
    <p:sldId id="338" r:id="rId12"/>
    <p:sldId id="329" r:id="rId13"/>
    <p:sldId id="328" r:id="rId14"/>
    <p:sldId id="321" r:id="rId15"/>
    <p:sldId id="332" r:id="rId16"/>
    <p:sldId id="313" r:id="rId17"/>
    <p:sldId id="337" r:id="rId18"/>
    <p:sldId id="333" r:id="rId19"/>
    <p:sldId id="334" r:id="rId20"/>
    <p:sldId id="331" r:id="rId21"/>
    <p:sldId id="315" r:id="rId22"/>
    <p:sldId id="319" r:id="rId23"/>
    <p:sldId id="316" r:id="rId24"/>
    <p:sldId id="323" r:id="rId25"/>
    <p:sldId id="322"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00"/>
    <a:srgbClr val="00FF00"/>
    <a:srgbClr val="66FF66"/>
    <a:srgbClr val="FFCC00"/>
    <a:srgbClr val="FFFF00"/>
    <a:srgbClr val="00FF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0" autoAdjust="0"/>
    <p:restoredTop sz="94670" autoAdjust="0"/>
  </p:normalViewPr>
  <p:slideViewPr>
    <p:cSldViewPr>
      <p:cViewPr varScale="1">
        <p:scale>
          <a:sx n="103" d="100"/>
          <a:sy n="103" d="100"/>
        </p:scale>
        <p:origin x="2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ru-RU"/>
          </a:p>
        </p:txBody>
      </p:sp>
      <p:sp>
        <p:nvSpPr>
          <p:cNvPr id="19046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a:t>Образец заголовка</a:t>
            </a:r>
          </a:p>
        </p:txBody>
      </p:sp>
      <p:sp>
        <p:nvSpPr>
          <p:cNvPr id="19046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fld id="{CDA3ABF4-0D5C-441E-B7E2-E3EFC915FEB9}" type="slidenum">
              <a:rPr lang="ru-RU" altLang="ru-RU"/>
              <a:pPr/>
              <a:t>‹#›</a:t>
            </a:fld>
            <a:endParaRPr lang="ru-RU" alt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4198778297"/>
      </p:ext>
    </p:extLst>
  </p:cSld>
  <p:clrMapOvr>
    <a:masterClrMapping/>
  </p:clrMapOvr>
  <p:transition spd="med" advClick="0" advTm="12000">
    <p:random/>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402F3625-CEDC-4878-9582-FCDFDEE74DBF}" type="slidenum">
              <a:rPr lang="ru-RU" altLang="ru-RU"/>
              <a:pPr/>
              <a:t>‹#›</a:t>
            </a:fld>
            <a:endParaRPr lang="ru-RU" altLang="ru-RU"/>
          </a:p>
        </p:txBody>
      </p:sp>
    </p:spTree>
    <p:extLst>
      <p:ext uri="{BB962C8B-B14F-4D97-AF65-F5344CB8AC3E}">
        <p14:creationId xmlns:p14="http://schemas.microsoft.com/office/powerpoint/2010/main" val="3074669270"/>
      </p:ext>
    </p:extLst>
  </p:cSld>
  <p:clrMapOvr>
    <a:masterClrMapping/>
  </p:clrMapOvr>
  <p:transition spd="med" advClick="0" advTm="12000">
    <p:random/>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B0E5FF86-8284-45D2-A121-EAC2F026B355}" type="slidenum">
              <a:rPr lang="ru-RU" altLang="ru-RU"/>
              <a:pPr/>
              <a:t>‹#›</a:t>
            </a:fld>
            <a:endParaRPr lang="ru-RU" altLang="ru-RU"/>
          </a:p>
        </p:txBody>
      </p:sp>
    </p:spTree>
    <p:extLst>
      <p:ext uri="{BB962C8B-B14F-4D97-AF65-F5344CB8AC3E}">
        <p14:creationId xmlns:p14="http://schemas.microsoft.com/office/powerpoint/2010/main" val="3175358646"/>
      </p:ext>
    </p:extLst>
  </p:cSld>
  <p:clrMapOvr>
    <a:masterClrMapping/>
  </p:clrMapOvr>
  <p:transition spd="med" advClick="0" advTm="12000">
    <p:random/>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905000"/>
            <a:ext cx="4038600" cy="4114800"/>
          </a:xfrm>
        </p:spPr>
        <p:txBody>
          <a:bodyPr/>
          <a:lstStyle/>
          <a:p>
            <a:pPr lvl="0"/>
            <a:endParaRPr lang="ru-RU" noProof="0" smtClean="0"/>
          </a:p>
        </p:txBody>
      </p:sp>
      <p:sp>
        <p:nvSpPr>
          <p:cNvPr id="4" name="Текст 3"/>
          <p:cNvSpPr>
            <a:spLocks noGrp="1"/>
          </p:cNvSpPr>
          <p:nvPr>
            <p:ph type="body"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C2EADB7A-38D3-4B5A-A148-3B76EE0E4CC6}" type="slidenum">
              <a:rPr lang="ru-RU" altLang="ru-RU"/>
              <a:pPr/>
              <a:t>‹#›</a:t>
            </a:fld>
            <a:endParaRPr lang="ru-RU" altLang="ru-RU"/>
          </a:p>
        </p:txBody>
      </p:sp>
    </p:spTree>
    <p:extLst>
      <p:ext uri="{BB962C8B-B14F-4D97-AF65-F5344CB8AC3E}">
        <p14:creationId xmlns:p14="http://schemas.microsoft.com/office/powerpoint/2010/main" val="3211367912"/>
      </p:ext>
    </p:extLst>
  </p:cSld>
  <p:clrMapOvr>
    <a:masterClrMapping/>
  </p:clrMapOvr>
  <p:transition spd="med" advClick="0" advTm="12000">
    <p:random/>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905000"/>
            <a:ext cx="4038600" cy="4114800"/>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94889FFF-F9F8-4129-AEF6-500D46B7E118}" type="slidenum">
              <a:rPr lang="ru-RU" altLang="ru-RU"/>
              <a:pPr/>
              <a:t>‹#›</a:t>
            </a:fld>
            <a:endParaRPr lang="ru-RU" altLang="ru-RU"/>
          </a:p>
        </p:txBody>
      </p:sp>
    </p:spTree>
    <p:extLst>
      <p:ext uri="{BB962C8B-B14F-4D97-AF65-F5344CB8AC3E}">
        <p14:creationId xmlns:p14="http://schemas.microsoft.com/office/powerpoint/2010/main" val="2462201651"/>
      </p:ext>
    </p:extLst>
  </p:cSld>
  <p:clrMapOvr>
    <a:masterClrMapping/>
  </p:clrMapOvr>
  <p:transition spd="med" advClick="0" advTm="12000">
    <p:random/>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AD6A4894-32C5-4756-AF7F-DBD0B10CC0ED}" type="slidenum">
              <a:rPr lang="ru-RU" altLang="ru-RU"/>
              <a:pPr/>
              <a:t>‹#›</a:t>
            </a:fld>
            <a:endParaRPr lang="ru-RU" altLang="ru-RU"/>
          </a:p>
        </p:txBody>
      </p:sp>
    </p:spTree>
    <p:extLst>
      <p:ext uri="{BB962C8B-B14F-4D97-AF65-F5344CB8AC3E}">
        <p14:creationId xmlns:p14="http://schemas.microsoft.com/office/powerpoint/2010/main" val="3160397183"/>
      </p:ext>
    </p:extLst>
  </p:cSld>
  <p:clrMapOvr>
    <a:masterClrMapping/>
  </p:clrMapOvr>
  <p:transition spd="med" advClick="0" advTm="12000">
    <p:random/>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C61E2ACA-37A7-4FB0-A616-447B27CE6E82}" type="slidenum">
              <a:rPr lang="ru-RU" altLang="ru-RU"/>
              <a:pPr/>
              <a:t>‹#›</a:t>
            </a:fld>
            <a:endParaRPr lang="ru-RU" altLang="ru-RU"/>
          </a:p>
        </p:txBody>
      </p:sp>
    </p:spTree>
    <p:extLst>
      <p:ext uri="{BB962C8B-B14F-4D97-AF65-F5344CB8AC3E}">
        <p14:creationId xmlns:p14="http://schemas.microsoft.com/office/powerpoint/2010/main" val="1291850377"/>
      </p:ext>
    </p:extLst>
  </p:cSld>
  <p:clrMapOvr>
    <a:masterClrMapping/>
  </p:clrMapOvr>
  <p:transition spd="med" advClick="0" advTm="12000">
    <p:random/>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A3D5FE4A-460D-405F-9775-D5CC61FA1F2A}" type="slidenum">
              <a:rPr lang="ru-RU" altLang="ru-RU"/>
              <a:pPr/>
              <a:t>‹#›</a:t>
            </a:fld>
            <a:endParaRPr lang="ru-RU" altLang="ru-RU"/>
          </a:p>
        </p:txBody>
      </p:sp>
    </p:spTree>
    <p:extLst>
      <p:ext uri="{BB962C8B-B14F-4D97-AF65-F5344CB8AC3E}">
        <p14:creationId xmlns:p14="http://schemas.microsoft.com/office/powerpoint/2010/main" val="2805973765"/>
      </p:ext>
    </p:extLst>
  </p:cSld>
  <p:clrMapOvr>
    <a:masterClrMapping/>
  </p:clrMapOvr>
  <p:transition spd="med" advClick="0" advTm="12000">
    <p:random/>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37649345-0F27-4AFE-BD83-212589204286}" type="slidenum">
              <a:rPr lang="ru-RU" altLang="ru-RU"/>
              <a:pPr/>
              <a:t>‹#›</a:t>
            </a:fld>
            <a:endParaRPr lang="ru-RU" altLang="ru-RU"/>
          </a:p>
        </p:txBody>
      </p:sp>
    </p:spTree>
    <p:extLst>
      <p:ext uri="{BB962C8B-B14F-4D97-AF65-F5344CB8AC3E}">
        <p14:creationId xmlns:p14="http://schemas.microsoft.com/office/powerpoint/2010/main" val="3893286793"/>
      </p:ext>
    </p:extLst>
  </p:cSld>
  <p:clrMapOvr>
    <a:masterClrMapping/>
  </p:clrMapOvr>
  <p:transition spd="med" advClick="0" advTm="12000">
    <p:random/>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76B63AAD-2E0A-4052-9EC8-55EE01B6CABD}" type="slidenum">
              <a:rPr lang="ru-RU" altLang="ru-RU"/>
              <a:pPr/>
              <a:t>‹#›</a:t>
            </a:fld>
            <a:endParaRPr lang="ru-RU" altLang="ru-RU"/>
          </a:p>
        </p:txBody>
      </p:sp>
    </p:spTree>
    <p:extLst>
      <p:ext uri="{BB962C8B-B14F-4D97-AF65-F5344CB8AC3E}">
        <p14:creationId xmlns:p14="http://schemas.microsoft.com/office/powerpoint/2010/main" val="2824303419"/>
      </p:ext>
    </p:extLst>
  </p:cSld>
  <p:clrMapOvr>
    <a:masterClrMapping/>
  </p:clrMapOvr>
  <p:transition spd="med" advClick="0" advTm="12000">
    <p:random/>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3F2A6AC7-795D-41B8-B6B9-867AC26DB01D}" type="slidenum">
              <a:rPr lang="ru-RU" altLang="ru-RU"/>
              <a:pPr/>
              <a:t>‹#›</a:t>
            </a:fld>
            <a:endParaRPr lang="ru-RU" altLang="ru-RU"/>
          </a:p>
        </p:txBody>
      </p:sp>
    </p:spTree>
    <p:extLst>
      <p:ext uri="{BB962C8B-B14F-4D97-AF65-F5344CB8AC3E}">
        <p14:creationId xmlns:p14="http://schemas.microsoft.com/office/powerpoint/2010/main" val="1688490155"/>
      </p:ext>
    </p:extLst>
  </p:cSld>
  <p:clrMapOvr>
    <a:masterClrMapping/>
  </p:clrMapOvr>
  <p:transition spd="med" advClick="0" advTm="12000">
    <p:random/>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007F238B-1355-48DB-9921-C2085393F44E}" type="slidenum">
              <a:rPr lang="ru-RU" altLang="ru-RU"/>
              <a:pPr/>
              <a:t>‹#›</a:t>
            </a:fld>
            <a:endParaRPr lang="ru-RU" altLang="ru-RU"/>
          </a:p>
        </p:txBody>
      </p:sp>
    </p:spTree>
    <p:extLst>
      <p:ext uri="{BB962C8B-B14F-4D97-AF65-F5344CB8AC3E}">
        <p14:creationId xmlns:p14="http://schemas.microsoft.com/office/powerpoint/2010/main" val="823128094"/>
      </p:ext>
    </p:extLst>
  </p:cSld>
  <p:clrMapOvr>
    <a:masterClrMapping/>
  </p:clrMapOvr>
  <p:transition spd="med" advClick="0" advTm="12000">
    <p:random/>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9D16E12-0735-4934-B8FC-0765CE820EAA}" type="slidenum">
              <a:rPr lang="ru-RU" altLang="ru-RU"/>
              <a:pPr/>
              <a:t>‹#›</a:t>
            </a:fld>
            <a:endParaRPr lang="ru-RU" altLang="ru-RU"/>
          </a:p>
        </p:txBody>
      </p:sp>
    </p:spTree>
    <p:extLst>
      <p:ext uri="{BB962C8B-B14F-4D97-AF65-F5344CB8AC3E}">
        <p14:creationId xmlns:p14="http://schemas.microsoft.com/office/powerpoint/2010/main" val="1851521082"/>
      </p:ext>
    </p:extLst>
  </p:cSld>
  <p:clrMapOvr>
    <a:masterClrMapping/>
  </p:clrMapOvr>
  <p:transition spd="med" advClick="0" advTm="12000">
    <p:random/>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944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9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189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189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FCA92F73-864C-4B82-891A-5585125D4169}"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982"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Lst>
  <p:transition spd="med" advClick="0" advTm="12000">
    <p:random/>
    <p:sndAc>
      <p:endSnd/>
    </p:sndAc>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066800"/>
            <a:ext cx="8534400" cy="5562600"/>
          </a:xfr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191000" y="457200"/>
            <a:ext cx="4495800" cy="3785652"/>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endParaRPr lang="kk-KZ" sz="2400" b="1" i="1" dirty="0">
              <a:ln w="50800"/>
              <a:solidFill>
                <a:schemeClr val="bg1">
                  <a:shade val="50000"/>
                </a:schemeClr>
              </a:solidFill>
              <a:cs typeface="Times New Roman" pitchFamily="18" charset="0"/>
            </a:endParaRPr>
          </a:p>
          <a:p>
            <a:pPr algn="ctr">
              <a:defRPr/>
            </a:pPr>
            <a:endParaRPr lang="kk-KZ" sz="2400" b="1" i="1" dirty="0">
              <a:ln w="50800"/>
              <a:solidFill>
                <a:schemeClr val="bg1">
                  <a:shade val="50000"/>
                </a:schemeClr>
              </a:solidFill>
              <a:cs typeface="Times New Roman" pitchFamily="18" charset="0"/>
            </a:endParaRPr>
          </a:p>
          <a:p>
            <a:pPr algn="ctr">
              <a:defRPr/>
            </a:pPr>
            <a:r>
              <a:rPr lang="kk-KZ" sz="2400" b="1" i="1" dirty="0">
                <a:ln w="50800"/>
                <a:solidFill>
                  <a:srgbClr val="FF0000"/>
                </a:solidFill>
                <a:cs typeface="Times New Roman" pitchFamily="18" charset="0"/>
              </a:rPr>
              <a:t>Сәкен Сейфуллин (Сәдуақас) </a:t>
            </a:r>
          </a:p>
          <a:p>
            <a:pPr algn="ctr">
              <a:defRPr/>
            </a:pPr>
            <a:r>
              <a:rPr lang="kk-KZ" sz="2400" b="1" i="1" dirty="0">
                <a:ln w="50800"/>
                <a:solidFill>
                  <a:schemeClr val="bg1">
                    <a:shade val="50000"/>
                  </a:schemeClr>
                </a:solidFill>
                <a:cs typeface="Times New Roman" pitchFamily="18" charset="0"/>
              </a:rPr>
              <a:t>Қазақтың атақты ақыны, көрнекті жазушысы,  қазақ әдебиетін қалыптастырушылардың бірі,  Қазақ ҚСР-нің Халық Комиссарлары кеңесінің алғашқы төрағсы. </a:t>
            </a:r>
            <a:endParaRPr lang="ru-RU" sz="2400" b="1" i="1" dirty="0">
              <a:ln w="50800"/>
              <a:solidFill>
                <a:schemeClr val="bg1">
                  <a:shade val="50000"/>
                </a:schemeClr>
              </a:solidFill>
              <a:cs typeface="Times New Roman" pitchFamily="18" charset="0"/>
            </a:endParaRPr>
          </a:p>
        </p:txBody>
      </p:sp>
      <p:sp>
        <p:nvSpPr>
          <p:cNvPr id="4" name="Прямоугольник 3"/>
          <p:cNvSpPr/>
          <p:nvPr/>
        </p:nvSpPr>
        <p:spPr>
          <a:xfrm>
            <a:off x="533400" y="152400"/>
            <a:ext cx="8382000" cy="646113"/>
          </a:xfrm>
          <a:prstGeom prst="rect">
            <a:avLst/>
          </a:prstGeom>
        </p:spPr>
        <p:txBody>
          <a:bodyPr>
            <a:spAutoFit/>
          </a:bodyPr>
          <a:lstStyle/>
          <a:p>
            <a:pPr>
              <a:defRPr/>
            </a:pPr>
            <a:r>
              <a:rPr lang="kk-KZ" sz="3600" b="1" dirty="0">
                <a:solidFill>
                  <a:srgbClr val="FFFF00"/>
                </a:solidFill>
                <a:cs typeface="Times New Roman" pitchFamily="18" charset="0"/>
              </a:rPr>
              <a:t>     </a:t>
            </a:r>
            <a:r>
              <a:rPr lang="kk-KZ" sz="3600" b="1" dirty="0">
                <a:solidFill>
                  <a:srgbClr val="FFFF00"/>
                </a:solidFill>
                <a:effectLst>
                  <a:glow rad="63500">
                    <a:schemeClr val="accent6">
                      <a:satMod val="175000"/>
                      <a:alpha val="40000"/>
                    </a:schemeClr>
                  </a:glow>
                  <a:outerShdw blurRad="50800" dist="38100" dir="10800000" algn="r" rotWithShape="0">
                    <a:prstClr val="black">
                      <a:alpha val="40000"/>
                    </a:prstClr>
                  </a:outerShdw>
                  <a:reflection blurRad="6350" stA="55000" endA="50" endPos="85000" dir="5400000" sy="-100000" algn="bl" rotWithShape="0"/>
                </a:effectLst>
                <a:cs typeface="Times New Roman" pitchFamily="18" charset="0"/>
              </a:rPr>
              <a:t>Сұлу жырдың сұңқары - Сәкен</a:t>
            </a:r>
            <a:endParaRPr lang="ru-RU" sz="3600" dirty="0">
              <a:solidFill>
                <a:srgbClr val="FFFF00"/>
              </a:solidFill>
              <a:effectLst>
                <a:glow rad="63500">
                  <a:schemeClr val="accent6">
                    <a:satMod val="175000"/>
                    <a:alpha val="40000"/>
                  </a:schemeClr>
                </a:glow>
                <a:outerShdw blurRad="50800" dist="38100" dir="10800000" algn="r" rotWithShape="0">
                  <a:prstClr val="black">
                    <a:alpha val="40000"/>
                  </a:prstClr>
                </a:outerShdw>
                <a:reflection blurRad="6350" stA="55000" endA="50" endPos="85000" dir="5400000" sy="-100000" algn="bl" rotWithShape="0"/>
              </a:effectLst>
            </a:endParaRPr>
          </a:p>
        </p:txBody>
      </p:sp>
    </p:spTree>
  </p:cSld>
  <p:clrMapOvr>
    <a:masterClrMapping/>
  </p:clrMapOvr>
  <p:transition spd="med" advClick="0" advTm="12000">
    <p:random/>
    <p:sndAc>
      <p:end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10000" y="609600"/>
            <a:ext cx="5181600" cy="5943600"/>
          </a:xfrm>
        </p:spPr>
        <p:txBody>
          <a:bodyPr/>
          <a:lstStyle/>
          <a:p>
            <a:pPr>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С (Каз)2</a:t>
            </a:r>
          </a:p>
          <a:p>
            <a:pPr>
              <a:buFontTx/>
              <a:buNone/>
              <a:defRPr/>
            </a:pPr>
            <a:r>
              <a:rPr lang="kk-KZ" sz="1600" b="1" i="1" dirty="0" smtClean="0">
                <a:solidFill>
                  <a:srgbClr val="FF0000"/>
                </a:solidFill>
                <a:latin typeface="Times New Roman" pitchFamily="18" charset="0"/>
                <a:cs typeface="Times New Roman" pitchFamily="18" charset="0"/>
              </a:rPr>
              <a:t>          С28</a:t>
            </a:r>
          </a:p>
          <a:p>
            <a:pPr>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Сейфуллин С. Бес томдық шығармалар жинағы. 5.Том. / ҚазССР Ғылым акад. М. О. Әуезов атындағы Әдебиет және өнер ин-ты. – Алматы: Жазушы, 1986. – 304б. </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С. Сейфуллин шығармаларының бұл соңғы бесінші томына әдебиет, өнер, тіл туралы мақалалары мен публицистикалық шығармалары еніп отыр. </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2 дана, көркем әдебиеттер абономенті.</a:t>
            </a:r>
            <a:endParaRPr lang="ru-RU" sz="1600" b="1" i="1" dirty="0">
              <a:solidFill>
                <a:srgbClr val="FF0000"/>
              </a:solidFill>
              <a:latin typeface="Times New Roman" pitchFamily="18" charset="0"/>
              <a:cs typeface="Times New Roman" pitchFamily="18" charset="0"/>
            </a:endParaRPr>
          </a:p>
        </p:txBody>
      </p:sp>
      <p:pic>
        <p:nvPicPr>
          <p:cNvPr id="1229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990600"/>
            <a:ext cx="3186113"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2000">
    <p:random/>
    <p:sndAc>
      <p:end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38600" y="381000"/>
            <a:ext cx="4953000" cy="5638800"/>
          </a:xfrm>
        </p:spPr>
        <p:txBody>
          <a:bodyPr/>
          <a:lstStyle/>
          <a:p>
            <a:pPr>
              <a:buFontTx/>
              <a:buNone/>
              <a:defRPr/>
            </a:pPr>
            <a:r>
              <a:rPr lang="kk-KZ" sz="1600" b="1" i="1" dirty="0" smtClean="0">
                <a:solidFill>
                  <a:srgbClr val="FF0000"/>
                </a:solidFill>
                <a:latin typeface="Times New Roman" pitchFamily="18" charset="0"/>
                <a:cs typeface="Times New Roman" pitchFamily="18" charset="0"/>
              </a:rPr>
              <a:t>         ББК 84Қаз 7-5</a:t>
            </a:r>
          </a:p>
          <a:p>
            <a:pPr>
              <a:buFontTx/>
              <a:buNone/>
              <a:defRPr/>
            </a:pPr>
            <a:r>
              <a:rPr lang="kk-KZ" sz="1600" b="1" i="1" dirty="0" smtClean="0">
                <a:solidFill>
                  <a:srgbClr val="FF0000"/>
                </a:solidFill>
                <a:latin typeface="Times New Roman" pitchFamily="18" charset="0"/>
                <a:cs typeface="Times New Roman" pitchFamily="18" charset="0"/>
              </a:rPr>
              <a:t>         С 28</a:t>
            </a:r>
          </a:p>
          <a:p>
            <a:pPr>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Сейфуллин С. Аққудың айырылуы. Өлеңдер мен поэма, әңгімелер мен повесть. – Алматы: Атамұра, 2003. – 224 б.</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Кітапқа аса көрнекті жазушы Сәкен Сейфуллиннің көпшілік оқырманға ежелден белгілі өлеңдері мен “Көкшетау” поэмасы, “Қыр балалары”, “Бандыны қуған Хамит”, “Омар”,  атты әңгімелері, “Жер қазғандар” повесі енгізілген. Қазақ елінің бақытты болашағына қалтқысыз сенген күрескер-суреткердің туындыларынан туған жерге деген шексіз махаббат, бір өкініш, бір үміт шарпыған замана туралы толғанысы аңғарылып жатады.</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4 дана, көркем әдебиеттер абономенті.</a:t>
            </a:r>
            <a:endParaRPr lang="kk-KZ" sz="1600" b="1" i="1" dirty="0">
              <a:solidFill>
                <a:srgbClr val="FF0000"/>
              </a:solidFill>
              <a:latin typeface="Times New Roman" pitchFamily="18" charset="0"/>
              <a:cs typeface="Times New Roman" pitchFamily="18" charset="0"/>
            </a:endParaRPr>
          </a:p>
        </p:txBody>
      </p:sp>
      <p:pic>
        <p:nvPicPr>
          <p:cNvPr id="1433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219200"/>
            <a:ext cx="3178175"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86200" y="228600"/>
            <a:ext cx="5029200" cy="5791200"/>
          </a:xfrm>
        </p:spPr>
        <p:txBody>
          <a:bodyPr/>
          <a:lstStyle/>
          <a:p>
            <a:pPr>
              <a:buFontTx/>
              <a:buNone/>
              <a:defRPr/>
            </a:pPr>
            <a:endParaRPr lang="kk-KZ" sz="1600" b="1" i="1" dirty="0" smtClean="0">
              <a:solidFill>
                <a:srgbClr val="FF0000"/>
              </a:solidFill>
              <a:latin typeface="Times New Roman" pitchFamily="18" charset="0"/>
              <a:cs typeface="Times New Roman" pitchFamily="18" charset="0"/>
            </a:endParaRPr>
          </a:p>
          <a:p>
            <a:pPr>
              <a:buFontTx/>
              <a:buNone/>
              <a:defRPr/>
            </a:pPr>
            <a:endParaRPr lang="kk-KZ" sz="1600" b="1" i="1" dirty="0" smtClean="0">
              <a:solidFill>
                <a:srgbClr val="FF0000"/>
              </a:solidFill>
              <a:latin typeface="Times New Roman" pitchFamily="18" charset="0"/>
              <a:cs typeface="Times New Roman" pitchFamily="18" charset="0"/>
            </a:endParaRPr>
          </a:p>
          <a:p>
            <a:pPr>
              <a:buFontTx/>
              <a:buNone/>
              <a:defRPr/>
            </a:pPr>
            <a:r>
              <a:rPr lang="kk-KZ" sz="1600" b="1" i="1" dirty="0" smtClean="0">
                <a:solidFill>
                  <a:srgbClr val="FF0000"/>
                </a:solidFill>
                <a:latin typeface="Times New Roman" pitchFamily="18" charset="0"/>
                <a:cs typeface="Times New Roman" pitchFamily="18" charset="0"/>
              </a:rPr>
              <a:t>        ББК 84)ҚАЗ) 44</a:t>
            </a:r>
          </a:p>
          <a:p>
            <a:pPr>
              <a:buFontTx/>
              <a:buNone/>
              <a:defRPr/>
            </a:pPr>
            <a:r>
              <a:rPr lang="kk-KZ" sz="1600" b="1" i="1" dirty="0" smtClean="0">
                <a:solidFill>
                  <a:srgbClr val="FF0000"/>
                </a:solidFill>
                <a:latin typeface="Times New Roman" pitchFamily="18" charset="0"/>
                <a:cs typeface="Times New Roman" pitchFamily="18" charset="0"/>
              </a:rPr>
              <a:t>        С 28</a:t>
            </a:r>
          </a:p>
          <a:p>
            <a:pPr>
              <a:buFontTx/>
              <a:buNone/>
              <a:defRPr/>
            </a:pPr>
            <a:endParaRPr lang="kk-KZ" sz="1600" b="1" i="1" dirty="0" smtClean="0">
              <a:solidFill>
                <a:srgbClr val="FF0000"/>
              </a:solidFill>
              <a:latin typeface="Times New Roman" pitchFamily="18" charset="0"/>
              <a:cs typeface="Times New Roman" pitchFamily="18" charset="0"/>
            </a:endParaRPr>
          </a:p>
          <a:p>
            <a:pPr algn="just">
              <a:buFontTx/>
              <a:buNone/>
              <a:defRPr/>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FFFF00"/>
                </a:solidFill>
                <a:latin typeface="Times New Roman" pitchFamily="18" charset="0"/>
                <a:cs typeface="Times New Roman" pitchFamily="18" charset="0"/>
              </a:rPr>
              <a:t>Сейфуллин С. Тар жол, тайғақ кешу: роман-эссе. – Алматы: Жазушы, 2009. – 432 б.</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Дәуір ұранына сәйкес қазақ топырағында тарихи-революциялық тақырыпқа барған тұңғыш роман-эссе – “Тар жол, тайғақ кешу”. Шығармада 1916-1919 жылдардың оқиғалары қамтылған.</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0000"/>
                </a:solidFill>
                <a:latin typeface="Times New Roman" pitchFamily="18" charset="0"/>
                <a:cs typeface="Times New Roman" pitchFamily="18" charset="0"/>
              </a:rPr>
              <a:t>         Барлығы: 2 дана, көркем әдебиеттер абономенті.</a:t>
            </a:r>
            <a:endParaRPr lang="ru-RU" sz="1600" b="1" i="1" dirty="0">
              <a:solidFill>
                <a:srgbClr val="FFFF00"/>
              </a:solidFill>
              <a:latin typeface="Times New Roman" pitchFamily="18" charset="0"/>
              <a:cs typeface="Times New Roman" pitchFamily="18" charset="0"/>
            </a:endParaRPr>
          </a:p>
        </p:txBody>
      </p:sp>
      <p:pic>
        <p:nvPicPr>
          <p:cNvPr id="15363"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990600"/>
            <a:ext cx="3249613"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81000" y="533400"/>
            <a:ext cx="365760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4" name="Picture 4"/>
          <p:cNvPicPr>
            <a:picLocks noChangeAspect="1" noChangeArrowheads="1"/>
          </p:cNvPicPr>
          <p:nvPr/>
        </p:nvPicPr>
        <p:blipFill>
          <a:blip r:embed="rId3"/>
          <a:srcRect/>
          <a:stretch>
            <a:fillRect/>
          </a:stretch>
        </p:blipFill>
        <p:spPr bwMode="auto">
          <a:xfrm>
            <a:off x="4724400" y="2514600"/>
            <a:ext cx="3962400" cy="3581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advTm="12000">
    <p:random/>
    <p:sndAc>
      <p:end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10000" y="381000"/>
            <a:ext cx="5181600" cy="6019800"/>
          </a:xfrm>
        </p:spPr>
        <p:txBody>
          <a:bodyPr/>
          <a:lstStyle/>
          <a:p>
            <a:pPr>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ББК83.3(5Қаз)</a:t>
            </a:r>
          </a:p>
          <a:p>
            <a:pPr>
              <a:buFontTx/>
              <a:buNone/>
              <a:defRPr/>
            </a:pPr>
            <a:r>
              <a:rPr lang="kk-KZ" sz="1600" b="1" i="1" dirty="0" smtClean="0">
                <a:solidFill>
                  <a:srgbClr val="FF0000"/>
                </a:solidFill>
                <a:latin typeface="Times New Roman" pitchFamily="18" charset="0"/>
                <a:cs typeface="Times New Roman" pitchFamily="18" charset="0"/>
              </a:rPr>
              <a:t>            К 24</a:t>
            </a:r>
          </a:p>
          <a:p>
            <a:pPr>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Кәкен А. Сәкен Сейфуллин. – Астана: Фолиант, 2009. – 389 б.</a:t>
            </a:r>
          </a:p>
          <a:p>
            <a:pPr>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Кітапта қазақтың аса көрнекті ақыны, мемлекет қайртакері, Сәкен Сейфулиннің өмірі мен шығармашылығының кейбір беймәлім тұстары сөз болады. Қайртакер Сәкенді заман қайшылығы бедерінде тұтас тануға қол жеткізілген. Сыр бұғып жатқан мұрағат құжаттарымен таныса келе сіз ақын тұлғасын жаңа қырынан көргендей боласызавтор жиырмасыншы –отызыншы жылдардың өзекті оқиғаларына (Алаш, айтыс-тартыс, ұлт мәселесі, большевизм, Ленин культі, репрессия, т.б.) деген Сәкен көзқарасын, ұстанымын нақты деректермен тұжырымдайды.</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2 дана, (оқу залы), (көркем әдебиеттер абономенті).</a:t>
            </a:r>
            <a:endParaRPr lang="ru-RU" sz="1600" b="1" i="1" dirty="0">
              <a:solidFill>
                <a:srgbClr val="FF0000"/>
              </a:solidFill>
              <a:latin typeface="Times New Roman" pitchFamily="18" charset="0"/>
              <a:cs typeface="Times New Roman" pitchFamily="18" charset="0"/>
            </a:endParaRPr>
          </a:p>
        </p:txBody>
      </p:sp>
      <p:pic>
        <p:nvPicPr>
          <p:cNvPr id="1741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838200"/>
            <a:ext cx="3233738"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38600" y="381000"/>
            <a:ext cx="4648200" cy="5943600"/>
          </a:xfrm>
          <a:ln>
            <a:solidFill>
              <a:schemeClr val="accent1"/>
            </a:solidFill>
          </a:ln>
        </p:spPr>
        <p:txBody>
          <a:bodyPr/>
          <a:lstStyle/>
          <a:p>
            <a:pPr>
              <a:buFontTx/>
              <a:buNone/>
              <a:defRPr/>
            </a:pPr>
            <a:r>
              <a:rPr lang="kk-KZ" sz="1600" b="1" i="1" dirty="0" smtClean="0">
                <a:solidFill>
                  <a:srgbClr val="FF0000"/>
                </a:solidFill>
                <a:latin typeface="Times New Roman" pitchFamily="18" charset="0"/>
                <a:cs typeface="Times New Roman" pitchFamily="18" charset="0"/>
              </a:rPr>
              <a:t>         ББК 83(5 Қаз)</a:t>
            </a:r>
          </a:p>
          <a:p>
            <a:pPr>
              <a:buFontTx/>
              <a:buNone/>
              <a:defRPr/>
            </a:pPr>
            <a:r>
              <a:rPr lang="kk-KZ" sz="1600" b="1" i="1" dirty="0" smtClean="0">
                <a:solidFill>
                  <a:srgbClr val="FF0000"/>
                </a:solidFill>
                <a:latin typeface="Times New Roman" pitchFamily="18" charset="0"/>
                <a:cs typeface="Times New Roman" pitchFamily="18" charset="0"/>
              </a:rPr>
              <a:t>         К 24</a:t>
            </a:r>
          </a:p>
          <a:p>
            <a:pPr>
              <a:buFontTx/>
              <a:buNone/>
              <a:defRPr/>
            </a:pPr>
            <a:endParaRPr lang="kk-KZ" sz="1600" b="1" i="1" dirty="0" smtClean="0">
              <a:solidFill>
                <a:srgbClr val="FF00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Кәкішұлы Т.  “Тар жол тайғақ кешудің” тағдыры. – Алматы: Санат,  1997. – 224 б.</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Кітап Сәкен Сейфуллиннің (1894-1938) атақты “Тар жол тайғақ кешу” романын жаңа көзқараспен зерттеуге арналған. Авторлар мемуардың 1927 жылдан кейін жарық көрген басылымдарын салыстырып, тың ойлар, тұжырымдар айтады, оқырманға беймәлім архив деректерін, қаламгердің өмірі жөнінде жаңа мәліметтерді баяндайды.</a:t>
            </a:r>
          </a:p>
          <a:p>
            <a:pPr>
              <a:buFontTx/>
              <a:buNone/>
              <a:defRPr/>
            </a:pPr>
            <a:endParaRPr lang="kk-KZ" sz="1600" b="1" i="1" dirty="0" smtClean="0">
              <a:solidFill>
                <a:srgbClr val="FFFF00"/>
              </a:solidFill>
              <a:latin typeface="Times New Roman" pitchFamily="18" charset="0"/>
              <a:cs typeface="Times New Roman" pitchFamily="18" charset="0"/>
            </a:endParaRPr>
          </a:p>
          <a:p>
            <a:pPr>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:1 дана, оқу залы</a:t>
            </a:r>
          </a:p>
          <a:p>
            <a:pPr>
              <a:buFontTx/>
              <a:buNone/>
              <a:defRPr/>
            </a:pPr>
            <a:endParaRPr lang="kk-KZ" sz="1600" b="1" i="1" dirty="0" smtClean="0">
              <a:solidFill>
                <a:srgbClr val="FF0000"/>
              </a:solidFill>
              <a:latin typeface="Times New Roman" pitchFamily="18" charset="0"/>
              <a:cs typeface="Times New Roman" pitchFamily="18" charset="0"/>
            </a:endParaRPr>
          </a:p>
          <a:p>
            <a:pPr>
              <a:buFontTx/>
              <a:buNone/>
              <a:defRPr/>
            </a:pPr>
            <a:r>
              <a:rPr lang="kk-KZ" sz="1600" b="1" i="1" dirty="0" smtClean="0">
                <a:solidFill>
                  <a:srgbClr val="FF0000"/>
                </a:solidFill>
                <a:latin typeface="Times New Roman" pitchFamily="18" charset="0"/>
                <a:cs typeface="Times New Roman" pitchFamily="18" charset="0"/>
              </a:rPr>
              <a:t>   </a:t>
            </a:r>
          </a:p>
        </p:txBody>
      </p:sp>
      <p:pic>
        <p:nvPicPr>
          <p:cNvPr id="1843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0" y="1143000"/>
            <a:ext cx="3159125"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2000">
    <p:random/>
    <p:sndAc>
      <p:end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38600" y="152400"/>
            <a:ext cx="4800600" cy="6400800"/>
          </a:xfrm>
        </p:spPr>
        <p:txBody>
          <a:bodyPr/>
          <a:lstStyle/>
          <a:p>
            <a:pPr>
              <a:buFontTx/>
              <a:buNone/>
              <a:defRPr/>
            </a:pPr>
            <a:r>
              <a:rPr lang="kk-KZ" sz="1600" b="1" i="1" dirty="0" smtClean="0">
                <a:solidFill>
                  <a:srgbClr val="FFFF00"/>
                </a:solidFill>
                <a:latin typeface="Times New Roman" pitchFamily="18" charset="0"/>
                <a:cs typeface="Times New Roman" pitchFamily="18" charset="0"/>
              </a:rPr>
              <a:t>         </a:t>
            </a:r>
            <a:r>
              <a:rPr lang="kk-KZ" sz="1800" b="1" i="1" dirty="0" smtClean="0">
                <a:solidFill>
                  <a:srgbClr val="FF0000"/>
                </a:solidFill>
                <a:latin typeface="Times New Roman" pitchFamily="18" charset="0"/>
                <a:cs typeface="Times New Roman" pitchFamily="18" charset="0"/>
              </a:rPr>
              <a:t>ББК 84(5Қаз)</a:t>
            </a:r>
          </a:p>
          <a:p>
            <a:pPr>
              <a:buFontTx/>
              <a:buNone/>
              <a:defRPr/>
            </a:pPr>
            <a:r>
              <a:rPr lang="kk-KZ" sz="1800" b="1" i="1" dirty="0" smtClean="0">
                <a:solidFill>
                  <a:srgbClr val="FF0000"/>
                </a:solidFill>
                <a:latin typeface="Times New Roman" pitchFamily="18" charset="0"/>
                <a:cs typeface="Times New Roman" pitchFamily="18" charset="0"/>
              </a:rPr>
              <a:t>            К 24</a:t>
            </a:r>
          </a:p>
          <a:p>
            <a:pPr>
              <a:buFontTx/>
              <a:buNone/>
              <a:defRPr/>
            </a:pPr>
            <a:r>
              <a:rPr lang="kk-KZ" sz="1800" b="1" i="1" dirty="0" smtClean="0">
                <a:solidFill>
                  <a:srgbClr val="FFFF00"/>
                </a:solidFill>
                <a:latin typeface="Times New Roman" pitchFamily="18" charset="0"/>
                <a:cs typeface="Times New Roman" pitchFamily="18" charset="0"/>
              </a:rPr>
              <a:t>  </a:t>
            </a:r>
          </a:p>
          <a:p>
            <a:pPr algn="just">
              <a:buFontTx/>
              <a:buNone/>
              <a:defRPr/>
            </a:pPr>
            <a:r>
              <a:rPr lang="kk-KZ" sz="1800" b="1" i="1" dirty="0" smtClean="0">
                <a:solidFill>
                  <a:srgbClr val="FFFF00"/>
                </a:solidFill>
                <a:latin typeface="Times New Roman" pitchFamily="18" charset="0"/>
                <a:cs typeface="Times New Roman" pitchFamily="18" charset="0"/>
              </a:rPr>
              <a:t>             Кәкішұлы Т. Сәкен аялаған арулар. Эссе мен толғамдар. – Алматы: Атамұра, 2003. – 312 б.</a:t>
            </a:r>
          </a:p>
          <a:p>
            <a:pPr algn="just">
              <a:buFontTx/>
              <a:buNone/>
              <a:defRPr/>
            </a:pPr>
            <a:endParaRPr lang="kk-KZ" sz="1800" b="1" i="1" dirty="0" smtClean="0">
              <a:solidFill>
                <a:srgbClr val="FFFF00"/>
              </a:solidFill>
              <a:latin typeface="Times New Roman" pitchFamily="18" charset="0"/>
              <a:cs typeface="Times New Roman" pitchFamily="18" charset="0"/>
            </a:endParaRPr>
          </a:p>
          <a:p>
            <a:pPr algn="just">
              <a:buFontTx/>
              <a:buNone/>
              <a:defRPr/>
            </a:pPr>
            <a:r>
              <a:rPr lang="kk-KZ" sz="1800" b="1" i="1" dirty="0" smtClean="0">
                <a:solidFill>
                  <a:srgbClr val="FFFF00"/>
                </a:solidFill>
                <a:latin typeface="Times New Roman" pitchFamily="18" charset="0"/>
                <a:cs typeface="Times New Roman" pitchFamily="18" charset="0"/>
              </a:rPr>
              <a:t>             Сәкен жөнінде жарты ғасырдан бері талмай ізденіп, он шақты кітап шығарған профессор Тұрсынбек Кәкішұлының 1997 жылы жарық көрген “Сәкен сүйген сұлулар” атты эссе-кітабы бұл топтамада ақынның пенделік сипатын, азаматтық келбетін кеңінен ашатын мазмұны терең толғамдармен толықтырылған. </a:t>
            </a:r>
          </a:p>
          <a:p>
            <a:pPr algn="just">
              <a:buFontTx/>
              <a:buNone/>
              <a:defRPr/>
            </a:pPr>
            <a:endParaRPr lang="kk-KZ" sz="1800" b="1" i="1" dirty="0" smtClean="0">
              <a:solidFill>
                <a:srgbClr val="FFFF00"/>
              </a:solidFill>
              <a:latin typeface="Times New Roman" pitchFamily="18" charset="0"/>
              <a:cs typeface="Times New Roman" pitchFamily="18" charset="0"/>
            </a:endParaRPr>
          </a:p>
          <a:p>
            <a:pPr algn="just">
              <a:buFontTx/>
              <a:buNone/>
              <a:defRPr/>
            </a:pPr>
            <a:r>
              <a:rPr lang="kk-KZ" sz="1800" b="1" i="1" dirty="0" smtClean="0">
                <a:solidFill>
                  <a:srgbClr val="FFFF00"/>
                </a:solidFill>
                <a:latin typeface="Times New Roman" pitchFamily="18" charset="0"/>
                <a:cs typeface="Times New Roman" pitchFamily="18" charset="0"/>
              </a:rPr>
              <a:t>               </a:t>
            </a:r>
            <a:r>
              <a:rPr lang="kk-KZ" sz="1800" b="1" i="1" dirty="0" smtClean="0">
                <a:solidFill>
                  <a:srgbClr val="FF0000"/>
                </a:solidFill>
                <a:latin typeface="Times New Roman" pitchFamily="18" charset="0"/>
                <a:cs typeface="Times New Roman" pitchFamily="18" charset="0"/>
              </a:rPr>
              <a:t>Барлығы: 2 дана, көркем әдебиеттер абономенті.</a:t>
            </a:r>
            <a:endParaRPr lang="kk-KZ" sz="1800" b="1" i="1" dirty="0" smtClean="0">
              <a:solidFill>
                <a:srgbClr val="FFFF00"/>
              </a:solidFill>
              <a:latin typeface="Times New Roman" pitchFamily="18" charset="0"/>
              <a:cs typeface="Times New Roman" pitchFamily="18" charset="0"/>
            </a:endParaRPr>
          </a:p>
          <a:p>
            <a:pPr algn="just">
              <a:buFontTx/>
              <a:buNone/>
              <a:defRPr/>
            </a:pPr>
            <a:r>
              <a:rPr lang="kk-KZ" sz="1800" b="1" i="1" dirty="0" smtClean="0">
                <a:solidFill>
                  <a:srgbClr val="FFFF00"/>
                </a:solidFill>
                <a:latin typeface="Times New Roman" pitchFamily="18" charset="0"/>
                <a:cs typeface="Times New Roman" pitchFamily="18" charset="0"/>
              </a:rPr>
              <a:t>            </a:t>
            </a:r>
          </a:p>
          <a:p>
            <a:pPr>
              <a:buFontTx/>
              <a:buNone/>
              <a:defRPr/>
            </a:pPr>
            <a:endParaRPr lang="kk-KZ" sz="1600" b="1" i="1" dirty="0" smtClean="0">
              <a:solidFill>
                <a:srgbClr val="FFFF00"/>
              </a:solidFill>
              <a:latin typeface="Times New Roman" pitchFamily="18" charset="0"/>
              <a:cs typeface="Times New Roman" pitchFamily="18" charset="0"/>
            </a:endParaRPr>
          </a:p>
          <a:p>
            <a:pPr>
              <a:buFontTx/>
              <a:buNone/>
              <a:defRPr/>
            </a:pPr>
            <a:endParaRPr lang="ru-RU" sz="1600" b="1" i="1" dirty="0">
              <a:solidFill>
                <a:srgbClr val="FFFF00"/>
              </a:solidFill>
              <a:latin typeface="Times New Roman" pitchFamily="18" charset="0"/>
              <a:cs typeface="Times New Roman" pitchFamily="18" charset="0"/>
            </a:endParaRPr>
          </a:p>
        </p:txBody>
      </p:sp>
      <p:pic>
        <p:nvPicPr>
          <p:cNvPr id="20483"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066800"/>
            <a:ext cx="3214688"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38600" y="533400"/>
            <a:ext cx="4876800" cy="5715000"/>
          </a:xfrm>
        </p:spPr>
        <p:txBody>
          <a:bodyPr/>
          <a:lstStyle/>
          <a:p>
            <a:pPr>
              <a:buFontTx/>
              <a:buNone/>
              <a:defRPr/>
            </a:pPr>
            <a:r>
              <a:rPr lang="kk-KZ" b="1" i="1" dirty="0" smtClean="0">
                <a:solidFill>
                  <a:srgbClr val="FF00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ББК 63.3 (5Қаз)</a:t>
            </a:r>
          </a:p>
          <a:p>
            <a:pPr>
              <a:buFontTx/>
              <a:buNone/>
              <a:defRPr/>
            </a:pPr>
            <a:r>
              <a:rPr lang="kk-KZ" sz="1600" b="1" i="1" dirty="0" smtClean="0">
                <a:solidFill>
                  <a:srgbClr val="FF0000"/>
                </a:solidFill>
                <a:latin typeface="Times New Roman" pitchFamily="18" charset="0"/>
                <a:cs typeface="Times New Roman" pitchFamily="18" charset="0"/>
              </a:rPr>
              <a:t>           Ә 22</a:t>
            </a:r>
          </a:p>
          <a:p>
            <a:pPr algn="just">
              <a:buFontTx/>
              <a:buNone/>
              <a:defRPr/>
            </a:pPr>
            <a:r>
              <a:rPr lang="kk-KZ" sz="1600" b="1" i="1" dirty="0" smtClean="0">
                <a:solidFill>
                  <a:srgbClr val="FFFF00"/>
                </a:solidFill>
                <a:latin typeface="Times New Roman" pitchFamily="18" charset="0"/>
                <a:cs typeface="Times New Roman" pitchFamily="18" charset="0"/>
              </a:rPr>
              <a:t>              </a:t>
            </a:r>
          </a:p>
          <a:p>
            <a:pPr algn="just">
              <a:buFontTx/>
              <a:buNone/>
              <a:defRPr/>
            </a:pPr>
            <a:r>
              <a:rPr lang="kk-KZ" sz="1600" b="1" i="1" dirty="0" smtClean="0">
                <a:solidFill>
                  <a:srgbClr val="FFFF00"/>
                </a:solidFill>
                <a:latin typeface="Times New Roman" pitchFamily="18" charset="0"/>
                <a:cs typeface="Times New Roman" pitchFamily="18" charset="0"/>
              </a:rPr>
              <a:t>             Қазақстан Кеңес жазушыларының тұңғыш съезін ашардағы Сәкен Сейфуллиннің сөзі // Әдеби өмір шежіресі. – Алматы: Ана тілі, 2005. – Б. 7.</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Халқымыздың мәдени-рухани өмірінде ерекше орны бар қаламгерлеріміздің қасиеттері қарашаңырағы – Қазақстан Жазушылар Одағының жетпіс жылдығына орай шығарылып отырған бұл жинақта әдеби өмірдің дәуірімен үндес өріліп, бар кезеңнің бояуы  сіңіп, болмысы бедерленген толыққанды шежіресі берілген. </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1 дана, көркем әдебиеттер абономенті.</a:t>
            </a:r>
            <a:endParaRPr lang="ru-RU" sz="1600" dirty="0">
              <a:solidFill>
                <a:srgbClr val="FF0000"/>
              </a:solidFill>
            </a:endParaRPr>
          </a:p>
        </p:txBody>
      </p:sp>
      <p:pic>
        <p:nvPicPr>
          <p:cNvPr id="5" name="Picture 2"/>
          <p:cNvPicPr>
            <a:picLocks noGrp="1" noChangeAspect="1" noChangeArrowheads="1"/>
          </p:cNvPicPr>
          <p:nvPr>
            <p:ph sz="half" idx="1"/>
          </p:nvPr>
        </p:nvPicPr>
        <p:blipFill>
          <a:blip r:embed="rId2" cstate="print"/>
          <a:srcRect/>
          <a:stretch>
            <a:fillRect/>
          </a:stretch>
        </p:blipFill>
        <p:spPr>
          <a:xfrm>
            <a:off x="838200" y="1676400"/>
            <a:ext cx="2757900" cy="4114800"/>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advClick="0" advTm="12000">
    <p:random/>
    <p:sndAc>
      <p:end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04800" y="0"/>
            <a:ext cx="8458200" cy="6553200"/>
          </a:xfrm>
        </p:spPr>
        <p:txBody>
          <a:bodyPr/>
          <a:lstStyle/>
          <a:p>
            <a:pPr algn="just">
              <a:buFontTx/>
              <a:buNone/>
              <a:defRPr/>
            </a:pPr>
            <a:r>
              <a:rPr lang="ru-RU" sz="1800" b="1" i="1" dirty="0" smtClean="0">
                <a:latin typeface="Times New Roman" pitchFamily="18" charset="0"/>
                <a:cs typeface="Times New Roman" pitchFamily="18" charset="0"/>
              </a:rPr>
              <a:t>           </a:t>
            </a:r>
          </a:p>
          <a:p>
            <a:pPr algn="just">
              <a:buFontTx/>
              <a:buNone/>
              <a:defRPr/>
            </a:pPr>
            <a:r>
              <a:rPr lang="kk-KZ" sz="1800" b="1" i="1" dirty="0" smtClean="0">
                <a:solidFill>
                  <a:srgbClr val="FFFF00"/>
                </a:solidFill>
                <a:latin typeface="Times New Roman" pitchFamily="18" charset="0"/>
                <a:cs typeface="Times New Roman" pitchFamily="18" charset="0"/>
              </a:rPr>
              <a:t>                                                    </a:t>
            </a:r>
            <a:r>
              <a:rPr lang="kk-KZ" b="1" i="1" dirty="0" smtClean="0">
                <a:solidFill>
                  <a:srgbClr val="FFFF00"/>
                </a:solidFill>
                <a:latin typeface="Times New Roman" pitchFamily="18" charset="0"/>
                <a:cs typeface="Times New Roman" pitchFamily="18" charset="0"/>
              </a:rPr>
              <a:t>Өмірбаяны</a:t>
            </a:r>
            <a:endParaRPr lang="ru-RU" b="1" i="1" dirty="0" smtClean="0">
              <a:solidFill>
                <a:srgbClr val="FFFF00"/>
              </a:solidFill>
              <a:latin typeface="Times New Roman" pitchFamily="18" charset="0"/>
              <a:cs typeface="Times New Roman" pitchFamily="18" charset="0"/>
            </a:endParaRPr>
          </a:p>
          <a:p>
            <a:pPr algn="just">
              <a:buFontTx/>
              <a:buNone/>
              <a:defRPr/>
            </a:pPr>
            <a:r>
              <a:rPr lang="ru-RU" sz="18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Сәкен </a:t>
            </a:r>
            <a:r>
              <a:rPr lang="ru-RU" sz="1600" b="1" i="1" dirty="0" smtClean="0">
                <a:latin typeface="Times New Roman" pitchFamily="18" charset="0"/>
                <a:cs typeface="Times New Roman" pitchFamily="18" charset="0"/>
              </a:rPr>
              <a:t>(</a:t>
            </a:r>
            <a:r>
              <a:rPr lang="ru-RU" sz="1600" b="1" i="1" dirty="0" err="1" smtClean="0">
                <a:latin typeface="Times New Roman" pitchFamily="18" charset="0"/>
                <a:cs typeface="Times New Roman" pitchFamily="18" charset="0"/>
              </a:rPr>
              <a:t>шын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аты</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Садуақас</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Сейфоллаұлы </a:t>
            </a:r>
            <a:r>
              <a:rPr lang="ru-RU" sz="1600" b="1" i="1" dirty="0" smtClean="0">
                <a:latin typeface="Times New Roman" pitchFamily="18" charset="0"/>
                <a:cs typeface="Times New Roman" pitchFamily="18" charset="0"/>
              </a:rPr>
              <a:t>1894 </a:t>
            </a:r>
            <a:r>
              <a:rPr lang="ru-RU" sz="1600" b="1" i="1" dirty="0" err="1" smtClean="0">
                <a:latin typeface="Times New Roman" pitchFamily="18" charset="0"/>
                <a:cs typeface="Times New Roman" pitchFamily="18" charset="0"/>
              </a:rPr>
              <a:t>жылы</a:t>
            </a:r>
            <a:r>
              <a:rPr lang="ru-RU" sz="1600" b="1" i="1" dirty="0" smtClean="0">
                <a:latin typeface="Times New Roman" pitchFamily="18" charset="0"/>
                <a:cs typeface="Times New Roman" pitchFamily="18" charset="0"/>
              </a:rPr>
              <a:t> 23 </a:t>
            </a:r>
            <a:r>
              <a:rPr lang="ru-RU" sz="1600" b="1" i="1" dirty="0" err="1" smtClean="0">
                <a:latin typeface="Times New Roman" pitchFamily="18" charset="0"/>
                <a:cs typeface="Times New Roman" pitchFamily="18" charset="0"/>
              </a:rPr>
              <a:t>мамырда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Ақмола облысы</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Ақмола уезінің Нілді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болысында</a:t>
            </a:r>
            <a:r>
              <a:rPr lang="ru-RU" sz="1600" b="1" i="1" dirty="0" smtClean="0">
                <a:latin typeface="Times New Roman" pitchFamily="18" charset="0"/>
                <a:cs typeface="Times New Roman" pitchFamily="18" charset="0"/>
              </a:rPr>
              <a:t> — </a:t>
            </a:r>
            <a:r>
              <a:rPr lang="ru-RU" sz="1600" b="1" i="1" dirty="0" err="1" smtClean="0">
                <a:latin typeface="Times New Roman" pitchFamily="18" charset="0"/>
                <a:cs typeface="Times New Roman" pitchFamily="18" charset="0"/>
              </a:rPr>
              <a:t>Нілді</a:t>
            </a:r>
            <a:r>
              <a:rPr lang="ru-RU" sz="1600" b="1" i="1" dirty="0" smtClean="0">
                <a:latin typeface="Times New Roman" pitchFamily="18" charset="0"/>
                <a:cs typeface="Times New Roman" pitchFamily="18" charset="0"/>
              </a:rPr>
              <a:t> мыс </a:t>
            </a:r>
            <a:r>
              <a:rPr lang="ru-RU" sz="1600" b="1" i="1" dirty="0" err="1" smtClean="0">
                <a:latin typeface="Times New Roman" pitchFamily="18" charset="0"/>
                <a:cs typeface="Times New Roman" pitchFamily="18" charset="0"/>
              </a:rPr>
              <a:t>қорыту заводына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таяу</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жердегі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қазақ ауылында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туған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Қазіргі әкімшілік бөлік бойынша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бұл жер</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Қарағанды облысының Жаңарқа ауданына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қарайды.</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Сәкеннің шыққан ортасы</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шағын дәулетті болған.</a:t>
            </a:r>
            <a:r>
              <a:rPr lang="ru-RU" sz="1600" b="1" i="1" dirty="0" smtClean="0">
                <a:latin typeface="Times New Roman" pitchFamily="18" charset="0"/>
                <a:cs typeface="Times New Roman" pitchFamily="18" charset="0"/>
              </a:rPr>
              <a:t> «Тар </a:t>
            </a:r>
            <a:r>
              <a:rPr lang="ru-RU" sz="1600" b="1" i="1" dirty="0" err="1" smtClean="0">
                <a:latin typeface="Times New Roman" pitchFamily="18" charset="0"/>
                <a:cs typeface="Times New Roman" pitchFamily="18" charset="0"/>
              </a:rPr>
              <a:t>жол</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тайғақ кешу</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кітабында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ақын оқи бастағаннан Нілдіге</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Ақмолаға баратын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көлік табылмай</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әркімнің артына-мінгесіп</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қатынасқанын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Омбы</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лагерінен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қашып келгенде</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Түркстанға қарай өтуге ат</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таба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алмағанын күйініп жазған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Оның балалық шағы өз ауылында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өтеді.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Ауыл</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молдасынан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оқып, аздап</a:t>
            </a:r>
            <a:r>
              <a:rPr lang="ru-RU" sz="1600" b="1" i="1" dirty="0" smtClean="0">
                <a:latin typeface="Times New Roman" pitchFamily="18" charset="0"/>
                <a:cs typeface="Times New Roman" pitchFamily="18" charset="0"/>
              </a:rPr>
              <a:t> хат </a:t>
            </a:r>
            <a:r>
              <a:rPr lang="ru-RU" sz="1600" b="1" i="1" dirty="0" err="1" smtClean="0">
                <a:latin typeface="Times New Roman" pitchFamily="18" charset="0"/>
                <a:cs typeface="Times New Roman" pitchFamily="18" charset="0"/>
              </a:rPr>
              <a:t>таниды</a:t>
            </a:r>
            <a:r>
              <a:rPr lang="ru-RU" sz="1600" b="1" i="1" dirty="0" smtClean="0">
                <a:latin typeface="Times New Roman" pitchFamily="18" charset="0"/>
                <a:cs typeface="Times New Roman" pitchFamily="18" charset="0"/>
              </a:rPr>
              <a:t>.</a:t>
            </a:r>
          </a:p>
          <a:p>
            <a:pPr algn="just">
              <a:buFontTx/>
              <a:buNone/>
              <a:defRPr/>
            </a:pP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«Әкей орысша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үйреніп, </a:t>
            </a:r>
            <a:r>
              <a:rPr lang="ru-RU" sz="1600" b="1" i="1" dirty="0" smtClean="0">
                <a:latin typeface="Times New Roman" pitchFamily="18" charset="0"/>
                <a:cs typeface="Times New Roman" pitchFamily="18" charset="0"/>
              </a:rPr>
              <a:t>хат </a:t>
            </a:r>
            <a:r>
              <a:rPr lang="ru-RU" sz="1600" b="1" i="1" dirty="0" err="1" smtClean="0">
                <a:latin typeface="Times New Roman" pitchFamily="18" charset="0"/>
                <a:cs typeface="Times New Roman" pitchFamily="18" charset="0"/>
              </a:rPr>
              <a:t>біліп</a:t>
            </a:r>
            <a:r>
              <a:rPr lang="ru-RU" sz="1600" b="1" i="1" dirty="0" smtClean="0">
                <a:latin typeface="Times New Roman" pitchFamily="18" charset="0"/>
                <a:cs typeface="Times New Roman" pitchFamily="18" charset="0"/>
              </a:rPr>
              <a:t>, мал </a:t>
            </a:r>
            <a:r>
              <a:rPr lang="ru-RU" sz="1600" b="1" i="1" dirty="0" err="1" smtClean="0">
                <a:latin typeface="Times New Roman" pitchFamily="18" charset="0"/>
                <a:cs typeface="Times New Roman" pitchFamily="18" charset="0"/>
              </a:rPr>
              <a:t>табуды</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арман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қылып сөйлеп жүрді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дейді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Сәкен </a:t>
            </a:r>
            <a:r>
              <a:rPr lang="ru-RU" sz="1600" b="1" i="1" dirty="0" smtClean="0">
                <a:latin typeface="Times New Roman" pitchFamily="18" charset="0"/>
                <a:cs typeface="Times New Roman" pitchFamily="18" charset="0"/>
              </a:rPr>
              <a:t>Сейфуллин. Осы </a:t>
            </a:r>
            <a:r>
              <a:rPr lang="ru-RU" sz="1600" b="1" i="1" dirty="0" err="1" smtClean="0">
                <a:latin typeface="Times New Roman" pitchFamily="18" charset="0"/>
                <a:cs typeface="Times New Roman" pitchFamily="18" charset="0"/>
              </a:rPr>
              <a:t>ниетпен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Сейфолла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баласын</a:t>
            </a:r>
            <a:r>
              <a:rPr lang="ru-RU" sz="1600" b="1" i="1" dirty="0" smtClean="0">
                <a:latin typeface="Times New Roman" pitchFamily="18" charset="0"/>
                <a:cs typeface="Times New Roman" pitchFamily="18" charset="0"/>
              </a:rPr>
              <a:t> 1905 </a:t>
            </a:r>
            <a:r>
              <a:rPr lang="ru-RU" sz="1600" b="1" i="1" dirty="0" err="1" smtClean="0">
                <a:latin typeface="Times New Roman" pitchFamily="18" charset="0"/>
                <a:cs typeface="Times New Roman" pitchFamily="18" charset="0"/>
              </a:rPr>
              <a:t>жылы</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Нілді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заводына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оқуға жібереді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Алғашқы бір</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жылда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кісі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үйінде жалдана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жүріп, орысша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үйреніп, одан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кейін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жылдай</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ол</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заводтың орыс-қазақ мектебінде</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оқиды.</a:t>
            </a:r>
            <a:r>
              <a:rPr lang="ru-RU" sz="1600" b="1" i="1" dirty="0" smtClean="0">
                <a:latin typeface="Times New Roman" pitchFamily="18" charset="0"/>
                <a:cs typeface="Times New Roman" pitchFamily="18" charset="0"/>
              </a:rPr>
              <a:t> Завод </a:t>
            </a:r>
            <a:r>
              <a:rPr lang="ru-RU" sz="1600" b="1" i="1" dirty="0" err="1" smtClean="0">
                <a:latin typeface="Times New Roman" pitchFamily="18" charset="0"/>
                <a:cs typeface="Times New Roman" pitchFamily="18" charset="0"/>
              </a:rPr>
              <a:t>өмірімен танысу</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жұмысшылар балаларымен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бірге</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оқып</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олармен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араласу</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жас</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Сәкеннің қоғамдық өмірдің әділетсізіктерін көріп тануына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жол</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ашады</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«Менің екінші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түрлі «оқуым» Нілді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заводының </a:t>
            </a:r>
            <a:r>
              <a:rPr lang="ru-RU" sz="1600" b="1" i="1" dirty="0" smtClean="0">
                <a:latin typeface="Times New Roman" pitchFamily="18" charset="0"/>
                <a:cs typeface="Times New Roman" pitchFamily="18" charset="0"/>
              </a:rPr>
              <a:t>машина </a:t>
            </a:r>
            <a:r>
              <a:rPr lang="ru-RU" sz="1600" b="1" i="1" dirty="0" err="1" smtClean="0">
                <a:latin typeface="Times New Roman" pitchFamily="18" charset="0"/>
                <a:cs typeface="Times New Roman" pitchFamily="18" charset="0"/>
              </a:rPr>
              <a:t>жанындағы ұсталар дүкенінде болды</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екінші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сабақ үсталардың дүкен үйінең аласұрып жұлқынған машина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түрінең жер</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астында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жұмыс істепшығатын </a:t>
            </a:r>
            <a:r>
              <a:rPr lang="ru-RU" sz="1600" b="1" i="1" dirty="0" smtClean="0">
                <a:latin typeface="Times New Roman" pitchFamily="18" charset="0"/>
                <a:cs typeface="Times New Roman" pitchFamily="18" charset="0"/>
              </a:rPr>
              <a:t>шахта, </a:t>
            </a:r>
            <a:r>
              <a:rPr lang="ru-RU" sz="1600" b="1" i="1" dirty="0" err="1" smtClean="0">
                <a:latin typeface="Times New Roman" pitchFamily="18" charset="0"/>
                <a:cs typeface="Times New Roman" pitchFamily="18" charset="0"/>
              </a:rPr>
              <a:t>кен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жұмыскерлерінің жатақ, тұрмыс күйінең </a:t>
            </a:r>
            <a:r>
              <a:rPr lang="ru-RU" sz="1600" b="1" i="1" dirty="0" smtClean="0">
                <a:latin typeface="Times New Roman" pitchFamily="18" charset="0"/>
                <a:cs typeface="Times New Roman" pitchFamily="18" charset="0"/>
              </a:rPr>
              <a:t>завод </a:t>
            </a:r>
            <a:r>
              <a:rPr lang="ru-RU" sz="1600" b="1" i="1" dirty="0" err="1" smtClean="0">
                <a:latin typeface="Times New Roman" pitchFamily="18" charset="0"/>
                <a:cs typeface="Times New Roman" pitchFamily="18" charset="0"/>
              </a:rPr>
              <a:t>үстінде тас</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көмір</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көктас кен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үйген жұмыекерлердің тіршілік</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күйлерінен алған сабақ көңілге нық орнаған </a:t>
            </a:r>
            <a:r>
              <a:rPr lang="ru-RU" sz="1600" b="1" i="1" dirty="0" smtClean="0">
                <a:latin typeface="Times New Roman" pitchFamily="18" charset="0"/>
                <a:cs typeface="Times New Roman" pitchFamily="18" charset="0"/>
              </a:rPr>
              <a:t>«</a:t>
            </a:r>
            <a:r>
              <a:rPr lang="ru-RU" sz="1600" b="1" i="1" dirty="0" err="1" smtClean="0">
                <a:latin typeface="Times New Roman" pitchFamily="18" charset="0"/>
                <a:cs typeface="Times New Roman" pitchFamily="18" charset="0"/>
              </a:rPr>
              <a:t>тоқу</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болды</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дейді</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ол</a:t>
            </a:r>
            <a:r>
              <a:rPr lang="ru-RU" sz="1600" b="1" i="1" dirty="0" smtClean="0">
                <a:latin typeface="Times New Roman" pitchFamily="18" charset="0"/>
                <a:cs typeface="Times New Roman" pitchFamily="18" charset="0"/>
              </a:rPr>
              <a:t> (Сонда, 40-441-беттер). </a:t>
            </a:r>
            <a:r>
              <a:rPr lang="ru-RU" sz="1600" b="1" i="1" dirty="0" err="1" smtClean="0">
                <a:latin typeface="Times New Roman" pitchFamily="18" charset="0"/>
                <a:cs typeface="Times New Roman" pitchFamily="18" charset="0"/>
              </a:rPr>
              <a:t>Осында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жүріп Сәкен Нілді</a:t>
            </a:r>
            <a:r>
              <a:rPr lang="ru-RU" sz="1600" b="1" i="1" dirty="0" smtClean="0">
                <a:latin typeface="Times New Roman" pitchFamily="18" charset="0"/>
                <a:cs typeface="Times New Roman" pitchFamily="18" charset="0"/>
              </a:rPr>
              <a:t> заводы </a:t>
            </a:r>
            <a:r>
              <a:rPr lang="ru-RU" sz="1600" b="1" i="1" dirty="0" err="1" smtClean="0">
                <a:latin typeface="Times New Roman" pitchFamily="18" charset="0"/>
                <a:cs typeface="Times New Roman" pitchFamily="18" charset="0"/>
              </a:rPr>
              <a:t>жұмысшыларының патша</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өкіметіне қарсы </a:t>
            </a:r>
            <a:r>
              <a:rPr lang="ru-RU" sz="1600" b="1" i="1" dirty="0" smtClean="0">
                <a:latin typeface="Times New Roman" pitchFamily="18" charset="0"/>
                <a:cs typeface="Times New Roman" pitchFamily="18" charset="0"/>
              </a:rPr>
              <a:t>1905 </a:t>
            </a:r>
            <a:r>
              <a:rPr lang="ru-RU" sz="1600" b="1" i="1" dirty="0" err="1" smtClean="0">
                <a:latin typeface="Times New Roman" pitchFamily="18" charset="0"/>
                <a:cs typeface="Times New Roman" pitchFamily="18" charset="0"/>
              </a:rPr>
              <a:t>жылдың желтоқсанында өткен ереуілін</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көреді</a:t>
            </a:r>
            <a:r>
              <a:rPr lang="ru-RU" sz="1600" b="1" i="1" dirty="0" smtClean="0">
                <a:latin typeface="Times New Roman" pitchFamily="18" charset="0"/>
                <a:cs typeface="Times New Roman" pitchFamily="18" charset="0"/>
              </a:rPr>
              <a:t>.</a:t>
            </a:r>
            <a:endParaRPr lang="ru-RU" sz="1600" b="1" i="1" dirty="0">
              <a:latin typeface="Times New Roman" pitchFamily="18" charset="0"/>
              <a:cs typeface="Times New Roman" pitchFamily="18" charset="0"/>
            </a:endParaRPr>
          </a:p>
        </p:txBody>
      </p:sp>
    </p:spTree>
  </p:cSld>
  <p:clrMapOvr>
    <a:masterClrMapping/>
  </p:clrMapOvr>
  <p:transition spd="med" advClick="0" advTm="12000">
    <p:random/>
    <p:sndAc>
      <p:end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86200" y="381000"/>
            <a:ext cx="5029200" cy="6019800"/>
          </a:xfrm>
        </p:spPr>
        <p:txBody>
          <a:bodyPr/>
          <a:lstStyle/>
          <a:p>
            <a:pPr>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ББК  8 Қаз 2</a:t>
            </a:r>
          </a:p>
          <a:p>
            <a:pPr>
              <a:buFontTx/>
              <a:buNone/>
              <a:defRPr/>
            </a:pPr>
            <a:r>
              <a:rPr lang="kk-KZ" sz="1600" b="1" i="1" dirty="0" smtClean="0">
                <a:solidFill>
                  <a:srgbClr val="FF0000"/>
                </a:solidFill>
                <a:latin typeface="Times New Roman" pitchFamily="18" charset="0"/>
                <a:cs typeface="Times New Roman" pitchFamily="18" charset="0"/>
              </a:rPr>
              <a:t>        К 52</a:t>
            </a:r>
          </a:p>
          <a:p>
            <a:pPr>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Қирабаев С.  Дала дауылпазы // Революция және әдебиет.  Мақалалар мен зерттеулер. Екі томдық Т.2. – Алматы: Жазушы, 1977. – Б.  27-45. </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Белгілі  сыншы және әдебиет зерттеушісі, профессор С. Қирабаевтың бұл кітабы қазақ совет әдебиетінің тууынан бастап, алпыс жыл ішіндегі дамуына елеулі үлес қосқан көрнекті қаламгерлер жайлы әдеби-сын очерктерден құрастырылған. Солардың творчестволық жолын жан-жақты талдай отырып, автор С. Сейфуллиннің де,  Ұлы Октябрь революциясының жаңа әдебиеттің тууы мен жетілуі процесіне жасаған ықпалын ашып көрсеткен</a:t>
            </a:r>
            <a:r>
              <a:rPr lang="kk-KZ" sz="1600" b="1" i="1" smtClean="0">
                <a:solidFill>
                  <a:srgbClr val="FFFF00"/>
                </a:solidFill>
                <a:latin typeface="Times New Roman" pitchFamily="18" charset="0"/>
                <a:cs typeface="Times New Roman" pitchFamily="18" charset="0"/>
              </a:rPr>
              <a:t>. </a:t>
            </a:r>
            <a:endParaRPr lang="kk-KZ" sz="1600" b="1" i="1" dirty="0" smtClean="0">
              <a:solidFill>
                <a:srgbClr val="FFFF00"/>
              </a:solidFill>
              <a:latin typeface="Times New Roman" pitchFamily="18" charset="0"/>
              <a:cs typeface="Times New Roman" pitchFamily="18" charset="0"/>
            </a:endParaRP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1 дана, көркем әдебиеттер абономенті.</a:t>
            </a:r>
            <a:endParaRPr lang="ru-RU" sz="1600" b="1" i="1" dirty="0">
              <a:solidFill>
                <a:srgbClr val="FF0000"/>
              </a:solidFill>
              <a:latin typeface="Times New Roman" pitchFamily="18" charset="0"/>
              <a:cs typeface="Times New Roman" pitchFamily="18" charset="0"/>
            </a:endParaRPr>
          </a:p>
        </p:txBody>
      </p:sp>
      <p:pic>
        <p:nvPicPr>
          <p:cNvPr id="2253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914400"/>
            <a:ext cx="3148013"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10000" y="304800"/>
            <a:ext cx="5105400" cy="6172200"/>
          </a:xfrm>
        </p:spPr>
        <p:txBody>
          <a:bodyPr/>
          <a:lstStyle/>
          <a:p>
            <a:pPr>
              <a:buFontTx/>
              <a:buNone/>
              <a:defRPr/>
            </a:pPr>
            <a:r>
              <a:rPr lang="ru-RU" sz="1600" b="1" i="1" dirty="0" smtClean="0">
                <a:solidFill>
                  <a:srgbClr val="FF0000"/>
                </a:solidFill>
                <a:latin typeface="Times New Roman" pitchFamily="18" charset="0"/>
                <a:cs typeface="Times New Roman" pitchFamily="18" charset="0"/>
              </a:rPr>
              <a:t>        ББК (83.5 </a:t>
            </a:r>
            <a:r>
              <a:rPr lang="ru-RU" sz="1600" b="1" i="1" dirty="0" err="1" smtClean="0">
                <a:solidFill>
                  <a:srgbClr val="FF0000"/>
                </a:solidFill>
                <a:latin typeface="Times New Roman" pitchFamily="18" charset="0"/>
                <a:cs typeface="Times New Roman" pitchFamily="18" charset="0"/>
              </a:rPr>
              <a:t>Каз</a:t>
            </a:r>
            <a:r>
              <a:rPr lang="ru-RU" sz="1600" b="1" i="1" dirty="0" smtClean="0">
                <a:solidFill>
                  <a:srgbClr val="FF0000"/>
                </a:solidFill>
                <a:latin typeface="Times New Roman" pitchFamily="18" charset="0"/>
                <a:cs typeface="Times New Roman" pitchFamily="18" charset="0"/>
              </a:rPr>
              <a:t>)</a:t>
            </a:r>
          </a:p>
          <a:p>
            <a:pPr>
              <a:buFontTx/>
              <a:buNone/>
              <a:defRPr/>
            </a:pPr>
            <a:r>
              <a:rPr lang="ru-RU" sz="1600" b="1" i="1" dirty="0" smtClean="0">
                <a:solidFill>
                  <a:srgbClr val="FF0000"/>
                </a:solidFill>
                <a:latin typeface="Times New Roman" pitchFamily="18" charset="0"/>
                <a:cs typeface="Times New Roman" pitchFamily="18" charset="0"/>
              </a:rPr>
              <a:t>       Н 90</a:t>
            </a:r>
          </a:p>
          <a:p>
            <a:pPr>
              <a:buFontTx/>
              <a:buNone/>
              <a:defRPr/>
            </a:pPr>
            <a:endParaRPr lang="ru-RU" sz="1600" b="1" i="1" dirty="0" smtClean="0">
              <a:solidFill>
                <a:srgbClr val="FF0000"/>
              </a:solidFill>
              <a:latin typeface="Times New Roman" pitchFamily="18" charset="0"/>
              <a:cs typeface="Times New Roman" pitchFamily="18" charset="0"/>
            </a:endParaRPr>
          </a:p>
          <a:p>
            <a:pPr algn="just">
              <a:buFontTx/>
              <a:buNone/>
              <a:defRPr/>
            </a:pPr>
            <a:r>
              <a:rPr lang="ru-RU" sz="1600" b="1" i="1" dirty="0" smtClean="0">
                <a:solidFill>
                  <a:srgbClr val="FF0000"/>
                </a:solidFill>
                <a:latin typeface="Times New Roman" pitchFamily="18" charset="0"/>
                <a:cs typeface="Times New Roman" pitchFamily="18" charset="0"/>
              </a:rPr>
              <a:t>             </a:t>
            </a:r>
            <a:r>
              <a:rPr lang="kk-KZ" sz="1600" b="1" i="1" dirty="0" smtClean="0">
                <a:solidFill>
                  <a:srgbClr val="FFFF00"/>
                </a:solidFill>
                <a:latin typeface="Times New Roman" pitchFamily="18" charset="0"/>
                <a:cs typeface="Times New Roman" pitchFamily="18" charset="0"/>
              </a:rPr>
              <a:t>Нұрғали Р. Ғашығым менің – Бостандық // Қазақ әдебиетінің алтын ғасыры. Зерттеу. Астана: Күлтегін баспасы, 2002. – Б. 175-205.</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ҚРҰҒА корреспондент-мүшесі Мемлекеттік сыйлықтың лауреаты, ғылымға еңбегі сіңген қайраткер, жоғары мектептің үздік қызметкері, филология ғылымдарының докторы Л. Н. Гумилев атындағы Евразия ұлттық университеті, профессор Рымғали Нұрғалидың бұл кітабында  ХХ  ғасырдағы қазақ әдебиетінің Ахмет, Әлихан, Мағжан, Міржақып, Мұхтар, Сәкен, Ілияс, Сәбит, Ғабит сынды алып тұлғаларының шығармашылық тағдыры ұлттық рухтың бейнелену деңгейі тұрғысынан жаңаша зерттелген.  </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1 дана, оқу залы.</a:t>
            </a:r>
            <a:r>
              <a:rPr lang="kk-KZ" sz="1600" b="1" i="1" dirty="0" smtClean="0">
                <a:solidFill>
                  <a:srgbClr val="FFFF00"/>
                </a:solidFill>
                <a:latin typeface="Times New Roman" pitchFamily="18" charset="0"/>
                <a:cs typeface="Times New Roman" pitchFamily="18" charset="0"/>
              </a:rPr>
              <a:t>       </a:t>
            </a:r>
            <a:endParaRPr lang="kk-KZ" sz="1600" b="1" i="1" dirty="0">
              <a:solidFill>
                <a:srgbClr val="FF0000"/>
              </a:solidFill>
              <a:latin typeface="Times New Roman" pitchFamily="18" charset="0"/>
              <a:cs typeface="Times New Roman" pitchFamily="18" charset="0"/>
            </a:endParaRPr>
          </a:p>
        </p:txBody>
      </p:sp>
      <p:pic>
        <p:nvPicPr>
          <p:cNvPr id="2355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762000"/>
            <a:ext cx="3378200"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52400" y="457200"/>
            <a:ext cx="4800600" cy="5562600"/>
          </a:xfrm>
        </p:spPr>
        <p:txBody>
          <a:bodyPr/>
          <a:lstStyle/>
          <a:p>
            <a:pPr algn="just">
              <a:buFontTx/>
              <a:buNone/>
              <a:defRPr/>
            </a:pPr>
            <a:r>
              <a:rPr lang="ru-RU" sz="2000" b="1" i="1" dirty="0" smtClean="0">
                <a:solidFill>
                  <a:srgbClr val="FFFF00"/>
                </a:solidFill>
                <a:latin typeface="Times New Roman" pitchFamily="18" charset="0"/>
                <a:cs typeface="Times New Roman" pitchFamily="18" charset="0"/>
              </a:rPr>
              <a:t>         </a:t>
            </a:r>
          </a:p>
          <a:p>
            <a:pPr algn="just">
              <a:buFontTx/>
              <a:buNone/>
              <a:defRPr/>
            </a:pPr>
            <a:endParaRPr lang="ru-RU" sz="2000" b="1" i="1" dirty="0" smtClean="0">
              <a:solidFill>
                <a:srgbClr val="FFFF00"/>
              </a:solidFill>
              <a:latin typeface="Times New Roman" pitchFamily="18" charset="0"/>
              <a:cs typeface="Times New Roman" pitchFamily="18" charset="0"/>
            </a:endParaRPr>
          </a:p>
          <a:p>
            <a:pPr algn="just">
              <a:buFontTx/>
              <a:buNone/>
              <a:defRPr/>
            </a:pPr>
            <a:r>
              <a:rPr lang="ru-RU" sz="2000" b="1" i="1" dirty="0" smtClean="0">
                <a:solidFill>
                  <a:srgbClr val="FFFF00"/>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Есіме</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түскен сайын</a:t>
            </a:r>
            <a:r>
              <a:rPr lang="ru-RU" sz="2000" b="1" i="1" dirty="0" smtClean="0">
                <a:solidFill>
                  <a:schemeClr val="tx2"/>
                </a:solidFill>
                <a:latin typeface="Times New Roman" pitchFamily="18" charset="0"/>
                <a:cs typeface="Times New Roman" pitchFamily="18" charset="0"/>
              </a:rPr>
              <a:t> орта </a:t>
            </a:r>
            <a:r>
              <a:rPr lang="ru-RU" sz="2000" b="1" i="1" dirty="0" err="1" smtClean="0">
                <a:solidFill>
                  <a:schemeClr val="tx2"/>
                </a:solidFill>
                <a:latin typeface="Times New Roman" pitchFamily="18" charset="0"/>
                <a:cs typeface="Times New Roman" pitchFamily="18" charset="0"/>
              </a:rPr>
              <a:t>бойлы</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толқынды қара шашты</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өткір ойлы</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көзді</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сымбатты</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көрікті</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түсі ақ </a:t>
            </a:r>
            <a:r>
              <a:rPr lang="ru-RU" sz="2000" b="1" i="1" dirty="0" smtClean="0">
                <a:solidFill>
                  <a:schemeClr val="tx2"/>
                </a:solidFill>
                <a:latin typeface="Times New Roman" pitchFamily="18" charset="0"/>
                <a:cs typeface="Times New Roman" pitchFamily="18" charset="0"/>
              </a:rPr>
              <a:t>пен </a:t>
            </a:r>
            <a:r>
              <a:rPr lang="ru-RU" sz="2000" b="1" i="1" dirty="0" err="1" smtClean="0">
                <a:solidFill>
                  <a:schemeClr val="tx2"/>
                </a:solidFill>
                <a:latin typeface="Times New Roman" pitchFamily="18" charset="0"/>
                <a:cs typeface="Times New Roman" pitchFamily="18" charset="0"/>
              </a:rPr>
              <a:t>қараның аралығындағы қоңырқай кісі</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көз алдыма</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келеді</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Қадала қарағанда сыртыңды түгіл, ішіңді көріп тұрғандай.</a:t>
            </a:r>
            <a:r>
              <a:rPr lang="ru-RU" sz="2000" b="1" i="1" dirty="0" smtClean="0">
                <a:solidFill>
                  <a:schemeClr val="tx2"/>
                </a:solidFill>
                <a:latin typeface="Times New Roman" pitchFamily="18" charset="0"/>
                <a:cs typeface="Times New Roman" pitchFamily="18" charset="0"/>
              </a:rPr>
              <a:t> Ал, </a:t>
            </a:r>
            <a:r>
              <a:rPr lang="ru-RU" sz="2000" b="1" i="1" dirty="0" err="1" smtClean="0">
                <a:solidFill>
                  <a:schemeClr val="tx2"/>
                </a:solidFill>
                <a:latin typeface="Times New Roman" pitchFamily="18" charset="0"/>
                <a:cs typeface="Times New Roman" pitchFamily="18" charset="0"/>
              </a:rPr>
              <a:t>оған қадалған көздер, әсіресе, әйел көздері оңай айырыла</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алмайтын</a:t>
            </a:r>
            <a:r>
              <a:rPr lang="ru-RU" sz="2000" b="1" i="1" dirty="0" smtClean="0">
                <a:solidFill>
                  <a:schemeClr val="tx2"/>
                </a:solidFill>
                <a:latin typeface="Times New Roman" pitchFamily="18" charset="0"/>
                <a:cs typeface="Times New Roman" pitchFamily="18" charset="0"/>
              </a:rPr>
              <a:t>. Сырты </a:t>
            </a:r>
            <a:r>
              <a:rPr lang="ru-RU" sz="2000" b="1" i="1" dirty="0" err="1" smtClean="0">
                <a:solidFill>
                  <a:schemeClr val="tx2"/>
                </a:solidFill>
                <a:latin typeface="Times New Roman" pitchFamily="18" charset="0"/>
                <a:cs typeface="Times New Roman" pitchFamily="18" charset="0"/>
              </a:rPr>
              <a:t>өте сұлу</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кербез</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тәкаппар</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іші</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өте қарапайым</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кішіпейіл</a:t>
            </a: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еді</a:t>
            </a:r>
            <a:r>
              <a:rPr lang="ru-RU" sz="2000" b="1" i="1" dirty="0" smtClean="0">
                <a:solidFill>
                  <a:schemeClr val="tx2"/>
                </a:solidFill>
                <a:latin typeface="Times New Roman" pitchFamily="18" charset="0"/>
                <a:cs typeface="Times New Roman" pitchFamily="18" charset="0"/>
              </a:rPr>
              <a:t>.</a:t>
            </a:r>
          </a:p>
          <a:p>
            <a:pPr algn="just">
              <a:buFontTx/>
              <a:buNone/>
              <a:defRPr/>
            </a:pPr>
            <a:r>
              <a:rPr lang="ru-RU" sz="2000" b="1" i="1" dirty="0" smtClean="0">
                <a:solidFill>
                  <a:schemeClr val="tx2"/>
                </a:solidFill>
                <a:latin typeface="Times New Roman" pitchFamily="18" charset="0"/>
                <a:cs typeface="Times New Roman" pitchFamily="18" charset="0"/>
              </a:rPr>
              <a:t>                                </a:t>
            </a:r>
            <a:r>
              <a:rPr lang="ru-RU" sz="2000" b="1" i="1" dirty="0" err="1" smtClean="0">
                <a:solidFill>
                  <a:schemeClr val="tx2"/>
                </a:solidFill>
                <a:latin typeface="Times New Roman" pitchFamily="18" charset="0"/>
                <a:cs typeface="Times New Roman" pitchFamily="18" charset="0"/>
              </a:rPr>
              <a:t>Ғабиден Мұстафин</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dirty="0" smtClean="0"/>
              <a:t/>
            </a:r>
            <a:br>
              <a:rPr lang="ru-RU" dirty="0" smtClean="0"/>
            </a:br>
            <a:endParaRPr lang="ru-RU" dirty="0" smtClean="0"/>
          </a:p>
          <a:p>
            <a:pPr>
              <a:buFontTx/>
              <a:buNone/>
              <a:defRPr/>
            </a:pPr>
            <a:endParaRPr lang="ru-RU" dirty="0"/>
          </a:p>
        </p:txBody>
      </p:sp>
      <p:pic>
        <p:nvPicPr>
          <p:cNvPr id="39939" name="Picture 3"/>
          <p:cNvPicPr>
            <a:picLocks noGrp="1" noChangeAspect="1" noChangeArrowheads="1"/>
          </p:cNvPicPr>
          <p:nvPr>
            <p:ph sz="half" idx="2"/>
          </p:nvPr>
        </p:nvPicPr>
        <p:blipFill>
          <a:blip r:embed="rId2"/>
          <a:srcRect/>
          <a:stretch>
            <a:fillRect/>
          </a:stretch>
        </p:blipFill>
        <p:spPr>
          <a:xfrm>
            <a:off x="5181600" y="304800"/>
            <a:ext cx="3733800" cy="59436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spd="med" advClick="0" advTm="12000">
    <p:random/>
    <p:sndAc>
      <p:end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38600" y="457200"/>
            <a:ext cx="4876800" cy="6019800"/>
          </a:xfrm>
        </p:spPr>
        <p:txBody>
          <a:bodyPr/>
          <a:lstStyle/>
          <a:p>
            <a:pPr>
              <a:buFontTx/>
              <a:buNone/>
              <a:defRPr/>
            </a:pPr>
            <a:r>
              <a:rPr lang="kk-KZ" sz="2000" b="1" i="1" dirty="0" smtClean="0">
                <a:solidFill>
                  <a:srgbClr val="FF0000"/>
                </a:solidFill>
                <a:latin typeface="Times New Roman" pitchFamily="18" charset="0"/>
                <a:cs typeface="Times New Roman" pitchFamily="18" charset="0"/>
              </a:rPr>
              <a:t>83.3 (5 Каз)</a:t>
            </a:r>
          </a:p>
          <a:p>
            <a:pPr>
              <a:buFontTx/>
              <a:buNone/>
              <a:defRPr/>
            </a:pPr>
            <a:r>
              <a:rPr lang="kk-KZ" sz="2000" b="1" i="1" dirty="0" smtClean="0">
                <a:solidFill>
                  <a:srgbClr val="FF0000"/>
                </a:solidFill>
                <a:latin typeface="Times New Roman" pitchFamily="18" charset="0"/>
                <a:cs typeface="Times New Roman" pitchFamily="18" charset="0"/>
              </a:rPr>
              <a:t>С 28</a:t>
            </a:r>
          </a:p>
          <a:p>
            <a:pPr>
              <a:buFontTx/>
              <a:buNone/>
              <a:defRPr/>
            </a:pPr>
            <a:endParaRPr lang="kk-KZ" sz="2000" b="1" i="1" dirty="0" smtClean="0">
              <a:solidFill>
                <a:srgbClr val="FF0000"/>
              </a:solidFill>
              <a:latin typeface="Times New Roman" pitchFamily="18" charset="0"/>
              <a:cs typeface="Times New Roman" pitchFamily="18" charset="0"/>
            </a:endParaRPr>
          </a:p>
          <a:p>
            <a:pPr algn="ctr">
              <a:buFontTx/>
              <a:buNone/>
              <a:defRPr/>
            </a:pPr>
            <a:r>
              <a:rPr lang="kk-KZ" sz="2000" b="1" i="1" dirty="0" smtClean="0">
                <a:solidFill>
                  <a:srgbClr val="FF0000"/>
                </a:solidFill>
                <a:latin typeface="Times New Roman" pitchFamily="18" charset="0"/>
                <a:cs typeface="Times New Roman" pitchFamily="18" charset="0"/>
              </a:rPr>
              <a:t>       </a:t>
            </a:r>
            <a:r>
              <a:rPr lang="kk-KZ" sz="2000" b="1" i="1" dirty="0" smtClean="0">
                <a:solidFill>
                  <a:srgbClr val="FFFF00"/>
                </a:solidFill>
                <a:latin typeface="Times New Roman" pitchFamily="18" charset="0"/>
                <a:cs typeface="Times New Roman" pitchFamily="18" charset="0"/>
              </a:rPr>
              <a:t>Сәкен Сейфуллиннің және қазіргі заман. Сәкен Сейфулиннің туғанына 110 жыл толуына арналған Халықаралық ғылыми-теориялық конференция // Сакен Сейфуллин и современность. Материалы Международной научно-теоритической конференции. Сборник  статей, 15-16 октября.- Астана: Кенже-Пресс-Медиа, 2004. – 97с.</a:t>
            </a:r>
          </a:p>
          <a:p>
            <a:pPr>
              <a:buFontTx/>
              <a:buNone/>
              <a:defRPr/>
            </a:pPr>
            <a:endParaRPr lang="kk-KZ" sz="1600" b="1" i="1" dirty="0" smtClean="0">
              <a:latin typeface="Times New Roman" pitchFamily="18" charset="0"/>
              <a:cs typeface="Times New Roman" pitchFamily="18" charset="0"/>
            </a:endParaRPr>
          </a:p>
          <a:p>
            <a:pPr>
              <a:buFontTx/>
              <a:buNone/>
              <a:defRPr/>
            </a:pPr>
            <a:r>
              <a:rPr lang="kk-KZ" sz="1600" b="1" i="1" dirty="0" smtClean="0">
                <a:latin typeface="Times New Roman" pitchFamily="18" charset="0"/>
                <a:cs typeface="Times New Roman" pitchFamily="18" charset="0"/>
              </a:rPr>
              <a:t>            </a:t>
            </a:r>
            <a:endParaRPr lang="ru-RU" sz="1600" b="1" i="1" dirty="0">
              <a:latin typeface="Times New Roman" pitchFamily="18" charset="0"/>
              <a:cs typeface="Times New Roman" pitchFamily="18" charset="0"/>
            </a:endParaRPr>
          </a:p>
        </p:txBody>
      </p:sp>
      <p:pic>
        <p:nvPicPr>
          <p:cNvPr id="25603"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990600"/>
            <a:ext cx="3489325"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381000" y="304800"/>
            <a:ext cx="8610600" cy="6324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advClick="0" advTm="12000">
    <p:random/>
    <p:sndAc>
      <p:end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3289300"/>
          </a:xfrm>
        </p:spPr>
        <p:txBody>
          <a:bodyPr/>
          <a:lstStyle/>
          <a:p>
            <a:pPr>
              <a:defRPr/>
            </a:pPr>
            <a:r>
              <a:rPr lang="ru-RU" b="1" i="1" dirty="0" smtClean="0">
                <a:latin typeface="Times New Roman" pitchFamily="18" charset="0"/>
                <a:cs typeface="Times New Roman" pitchFamily="18" charset="0"/>
              </a:rPr>
              <a:t>     </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        </a:t>
            </a:r>
            <a:r>
              <a:rPr lang="ru-RU" b="1" i="1" dirty="0" err="1" smtClean="0">
                <a:solidFill>
                  <a:srgbClr val="FFFF00"/>
                </a:solidFill>
                <a:latin typeface="Times New Roman" pitchFamily="18" charset="0"/>
                <a:cs typeface="Times New Roman" pitchFamily="18" charset="0"/>
              </a:rPr>
              <a:t>Назарларыңызға рахмет</a:t>
            </a:r>
            <a:r>
              <a:rPr lang="ru-RU" b="1" i="1" dirty="0" smtClean="0">
                <a:solidFill>
                  <a:srgbClr val="FFFF00"/>
                </a:solidFill>
                <a:latin typeface="Times New Roman" pitchFamily="18" charset="0"/>
                <a:cs typeface="Times New Roman" pitchFamily="18" charset="0"/>
              </a:rPr>
              <a:t>!</a:t>
            </a:r>
            <a:endParaRPr lang="ru-RU" b="1" i="1" dirty="0">
              <a:solidFill>
                <a:srgbClr val="FFFF00"/>
              </a:solidFill>
              <a:latin typeface="Times New Roman" pitchFamily="18" charset="0"/>
              <a:cs typeface="Times New Roman" pitchFamily="18" charset="0"/>
            </a:endParaRPr>
          </a:p>
        </p:txBody>
      </p:sp>
    </p:spTree>
  </p:cSld>
  <p:clrMapOvr>
    <a:masterClrMapping/>
  </p:clrMapOvr>
  <p:transition spd="med" advClick="0" advTm="12000">
    <p:random/>
    <p:sndAc>
      <p:end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228600" y="228600"/>
            <a:ext cx="8686800" cy="6248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advClick="0" advTm="12000">
    <p:random/>
    <p:sndAc>
      <p:end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86200" y="457200"/>
            <a:ext cx="4800600" cy="5562600"/>
          </a:xfrm>
        </p:spPr>
        <p:txBody>
          <a:bodyPr/>
          <a:lstStyle/>
          <a:p>
            <a:pPr>
              <a:buFontTx/>
              <a:buNone/>
              <a:defRPr/>
            </a:pPr>
            <a:r>
              <a:rPr lang="kk-KZ" sz="1600" b="1" i="1" dirty="0" smtClean="0">
                <a:solidFill>
                  <a:srgbClr val="FF0000"/>
                </a:solidFill>
                <a:latin typeface="Times New Roman" pitchFamily="18" charset="0"/>
                <a:cs typeface="Times New Roman" pitchFamily="18" charset="0"/>
              </a:rPr>
              <a:t>        </a:t>
            </a:r>
          </a:p>
          <a:p>
            <a:pPr>
              <a:buFontTx/>
              <a:buNone/>
              <a:defRPr/>
            </a:pPr>
            <a:r>
              <a:rPr lang="kk-KZ" sz="1600" b="1" i="1" dirty="0" smtClean="0">
                <a:solidFill>
                  <a:srgbClr val="FF0000"/>
                </a:solidFill>
                <a:latin typeface="Times New Roman" pitchFamily="18" charset="0"/>
                <a:cs typeface="Times New Roman" pitchFamily="18" charset="0"/>
              </a:rPr>
              <a:t>        ББК 63.3(5Қаз)</a:t>
            </a:r>
          </a:p>
          <a:p>
            <a:pPr>
              <a:buFontTx/>
              <a:buNone/>
              <a:defRPr/>
            </a:pPr>
            <a:r>
              <a:rPr lang="kk-KZ" sz="1600" b="1" i="1" dirty="0" smtClean="0">
                <a:solidFill>
                  <a:srgbClr val="FF0000"/>
                </a:solidFill>
                <a:latin typeface="Times New Roman" pitchFamily="18" charset="0"/>
                <a:cs typeface="Times New Roman" pitchFamily="18" charset="0"/>
              </a:rPr>
              <a:t>         Ж 83</a:t>
            </a:r>
          </a:p>
          <a:p>
            <a:pPr>
              <a:buFontTx/>
              <a:buNone/>
              <a:defRPr/>
            </a:pPr>
            <a:endParaRPr lang="kk-KZ" sz="1600" b="1" i="1" dirty="0" smtClean="0">
              <a:solidFill>
                <a:srgbClr val="FF0000"/>
              </a:solidFill>
              <a:latin typeface="Times New Roman" pitchFamily="18" charset="0"/>
              <a:cs typeface="Times New Roman" pitchFamily="18" charset="0"/>
            </a:endParaRPr>
          </a:p>
          <a:p>
            <a:pPr algn="just">
              <a:buFontTx/>
              <a:buNone/>
              <a:defRPr/>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FFFF00"/>
                </a:solidFill>
                <a:latin typeface="Times New Roman" pitchFamily="18" charset="0"/>
                <a:cs typeface="Times New Roman" pitchFamily="18" charset="0"/>
              </a:rPr>
              <a:t>Сәкен Сейфуллин //  Жүз тұңғыш. Жинақ 2-кітап. Құаст. – Б. Нұржекеұлы. – Алматы: Жалын баспасы, 2005. – Б. 118-128. </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Бұл жинақта – қазақ  халқының өміріне, тарихы мен мәдениетіне, ғылымы мен экономикасына қатысты әр саланы игеруге, ашуға, дамытуға тұңғыш із салған қазақ ұл-қыздары туралы  жазылған. </a:t>
            </a:r>
          </a:p>
          <a:p>
            <a:pPr algn="just">
              <a:buFontTx/>
              <a:buNone/>
              <a:defRPr/>
            </a:pPr>
            <a:endParaRPr lang="kk-KZ" sz="1600" b="1" i="1" dirty="0" smtClean="0">
              <a:solidFill>
                <a:srgbClr val="FFFF00"/>
              </a:solidFill>
              <a:latin typeface="Times New Roman" pitchFamily="18" charset="0"/>
              <a:cs typeface="Times New Roman" pitchFamily="18" charset="0"/>
            </a:endParaRPr>
          </a:p>
          <a:p>
            <a:pPr algn="just">
              <a:buFontTx/>
              <a:buNone/>
              <a:defRPr/>
            </a:pPr>
            <a:r>
              <a:rPr lang="kk-KZ" sz="1600" b="1" i="1" dirty="0" smtClean="0">
                <a:solidFill>
                  <a:srgbClr val="FFFF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1 дана, көркем әдебиеттер абономенті.</a:t>
            </a:r>
            <a:endParaRPr lang="ru-RU" sz="1600" b="1" i="1" dirty="0">
              <a:solidFill>
                <a:srgbClr val="FFFF00"/>
              </a:solidFill>
              <a:latin typeface="Times New Roman" pitchFamily="18" charset="0"/>
              <a:cs typeface="Times New Roman" pitchFamily="18" charset="0"/>
            </a:endParaRPr>
          </a:p>
        </p:txBody>
      </p:sp>
      <p:pic>
        <p:nvPicPr>
          <p:cNvPr id="614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914400"/>
            <a:ext cx="3148013"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Прямоугольник 2"/>
          <p:cNvSpPr>
            <a:spLocks noChangeArrowheads="1"/>
          </p:cNvSpPr>
          <p:nvPr/>
        </p:nvSpPr>
        <p:spPr bwMode="auto">
          <a:xfrm>
            <a:off x="3657600" y="914400"/>
            <a:ext cx="4953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ru-RU" altLang="ru-RU" b="1" i="1">
              <a:solidFill>
                <a:srgbClr val="7030A0"/>
              </a:solidFill>
            </a:endParaRPr>
          </a:p>
          <a:p>
            <a:pPr eaLnBrk="1" hangingPunct="1"/>
            <a:endParaRPr lang="ru-RU" altLang="ru-RU" b="1" i="1">
              <a:solidFill>
                <a:srgbClr val="7030A0"/>
              </a:solidFill>
            </a:endParaRPr>
          </a:p>
          <a:p>
            <a:pPr eaLnBrk="1" hangingPunct="1"/>
            <a:endParaRPr lang="ru-RU" altLang="ru-RU" sz="2400" b="1" i="1">
              <a:solidFill>
                <a:srgbClr val="002060"/>
              </a:solidFill>
            </a:endParaRPr>
          </a:p>
          <a:p>
            <a:pPr algn="ctr" eaLnBrk="1" hangingPunct="1"/>
            <a:r>
              <a:rPr lang="ru-RU" altLang="ru-RU" b="1" i="1">
                <a:solidFill>
                  <a:srgbClr val="002060"/>
                </a:solidFill>
              </a:rPr>
              <a:t>           «Өлімге жан екенсің қия алмайтын, </a:t>
            </a:r>
          </a:p>
          <a:p>
            <a:pPr algn="ctr" eaLnBrk="1" hangingPunct="1"/>
            <a:r>
              <a:rPr lang="ru-RU" altLang="ru-RU" b="1" i="1">
                <a:solidFill>
                  <a:srgbClr val="002060"/>
                </a:solidFill>
              </a:rPr>
              <a:t>             Өлеңнің құшағына сыя алмайтын. </a:t>
            </a:r>
          </a:p>
          <a:p>
            <a:pPr algn="ctr" eaLnBrk="1" hangingPunct="1"/>
            <a:r>
              <a:rPr lang="ru-RU" altLang="ru-RU" b="1" i="1">
                <a:solidFill>
                  <a:srgbClr val="002060"/>
                </a:solidFill>
              </a:rPr>
              <a:t>       «Қазақты көргің келсе, міне, осы деп» деп, </a:t>
            </a:r>
          </a:p>
          <a:p>
            <a:pPr algn="ctr" eaLnBrk="1" hangingPunct="1"/>
            <a:r>
              <a:rPr lang="ru-RU" altLang="ru-RU" b="1" i="1">
                <a:solidFill>
                  <a:srgbClr val="002060"/>
                </a:solidFill>
              </a:rPr>
              <a:t>             Көрсетсе жер жүзіне ұялмайтын». </a:t>
            </a:r>
          </a:p>
          <a:p>
            <a:pPr algn="ctr" eaLnBrk="1" hangingPunct="1"/>
            <a:r>
              <a:rPr lang="ru-RU" altLang="ru-RU" b="1" i="1">
                <a:solidFill>
                  <a:srgbClr val="002060"/>
                </a:solidFill>
              </a:rPr>
              <a:t>                       </a:t>
            </a:r>
          </a:p>
          <a:p>
            <a:pPr eaLnBrk="1" hangingPunct="1"/>
            <a:r>
              <a:rPr lang="ru-RU" altLang="ru-RU" b="1" i="1">
                <a:solidFill>
                  <a:srgbClr val="002060"/>
                </a:solidFill>
              </a:rPr>
              <a:t>                                         Сырбай Мәуленов</a:t>
            </a:r>
            <a:r>
              <a:rPr lang="ru-RU" altLang="ru-RU" b="1" i="1">
                <a:solidFill>
                  <a:srgbClr val="7030A0"/>
                </a:solidFill>
              </a:rPr>
              <a:t/>
            </a:r>
            <a:br>
              <a:rPr lang="ru-RU" altLang="ru-RU" b="1" i="1">
                <a:solidFill>
                  <a:srgbClr val="7030A0"/>
                </a:solidFill>
              </a:rPr>
            </a:br>
            <a:r>
              <a:rPr lang="ru-RU" altLang="ru-RU"/>
              <a:t/>
            </a:r>
            <a:br>
              <a:rPr lang="ru-RU" altLang="ru-RU"/>
            </a:br>
            <a:endParaRPr lang="ru-RU" altLang="ru-RU"/>
          </a:p>
        </p:txBody>
      </p:sp>
    </p:spTree>
  </p:cSld>
  <p:clrMapOvr>
    <a:masterClrMapping/>
  </p:clrMapOvr>
  <p:transition spd="med" advClick="0" advTm="12000">
    <p:random/>
    <p:sndAc>
      <p:end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33800" y="381000"/>
            <a:ext cx="4953000" cy="6172200"/>
          </a:xfrm>
        </p:spPr>
        <p:txBody>
          <a:bodyPr/>
          <a:lstStyle/>
          <a:p>
            <a:pPr>
              <a:buFontTx/>
              <a:buNone/>
              <a:defRPr/>
            </a:pPr>
            <a:r>
              <a:rPr lang="kk-KZ" sz="1600" b="1" i="1" dirty="0" smtClean="0">
                <a:solidFill>
                  <a:srgbClr val="FF0000"/>
                </a:solidFill>
                <a:latin typeface="Times New Roman" pitchFamily="18" charset="0"/>
                <a:cs typeface="Times New Roman" pitchFamily="18" charset="0"/>
              </a:rPr>
              <a:t>            ББК  Каз 2</a:t>
            </a:r>
          </a:p>
          <a:p>
            <a:pPr>
              <a:buFontTx/>
              <a:buNone/>
              <a:defRPr/>
            </a:pPr>
            <a:r>
              <a:rPr lang="kk-KZ" sz="1600" b="1" i="1" dirty="0" smtClean="0">
                <a:solidFill>
                  <a:srgbClr val="FF0000"/>
                </a:solidFill>
                <a:latin typeface="Times New Roman" pitchFamily="18" charset="0"/>
                <a:cs typeface="Times New Roman" pitchFamily="18" charset="0"/>
              </a:rPr>
              <a:t>           С 28</a:t>
            </a:r>
          </a:p>
          <a:p>
            <a:pPr>
              <a:buFontTx/>
              <a:buNone/>
              <a:defRPr/>
            </a:pPr>
            <a:endParaRPr lang="kk-KZ" sz="1600" b="1" i="1" dirty="0" smtClean="0">
              <a:latin typeface="Times New Roman" pitchFamily="18" charset="0"/>
              <a:cs typeface="Times New Roman" pitchFamily="18" charset="0"/>
            </a:endParaRPr>
          </a:p>
          <a:p>
            <a:pPr algn="just">
              <a:buFontTx/>
              <a:buNone/>
              <a:defRPr/>
            </a:pPr>
            <a:r>
              <a:rPr lang="kk-KZ" sz="1600" b="1" i="1" dirty="0" smtClean="0">
                <a:latin typeface="Times New Roman" pitchFamily="18" charset="0"/>
                <a:cs typeface="Times New Roman" pitchFamily="18" charset="0"/>
              </a:rPr>
              <a:t>              </a:t>
            </a:r>
            <a:r>
              <a:rPr lang="kk-KZ" sz="1600" b="1" i="1" dirty="0" smtClean="0">
                <a:solidFill>
                  <a:srgbClr val="FFFF00"/>
                </a:solidFill>
                <a:latin typeface="Times New Roman" pitchFamily="18" charset="0"/>
                <a:cs typeface="Times New Roman" pitchFamily="18" charset="0"/>
              </a:rPr>
              <a:t>Сейфуллин С.</a:t>
            </a:r>
            <a:r>
              <a:rPr lang="ru-RU" sz="1600" b="1" i="1" dirty="0" smtClean="0">
                <a:solidFill>
                  <a:srgbClr val="FFFF00"/>
                </a:solidFill>
                <a:latin typeface="Times New Roman" pitchFamily="18" charset="0"/>
                <a:cs typeface="Times New Roman" pitchFamily="18" charset="0"/>
              </a:rPr>
              <a:t> Тернистый путь. Историко-мемуарный роман. – Алма-Ата: Казахское государственное издательство художественной  литературы, 1964. – 445с.</a:t>
            </a:r>
          </a:p>
          <a:p>
            <a:pPr algn="just">
              <a:buFontTx/>
              <a:buNone/>
              <a:defRPr/>
            </a:pPr>
            <a:endParaRPr lang="ru-RU" sz="1600" b="1" i="1" dirty="0" smtClean="0">
              <a:solidFill>
                <a:srgbClr val="FFFF00"/>
              </a:solidFill>
              <a:latin typeface="Times New Roman" pitchFamily="18" charset="0"/>
              <a:cs typeface="Times New Roman" pitchFamily="18" charset="0"/>
            </a:endParaRPr>
          </a:p>
          <a:p>
            <a:pPr algn="just">
              <a:buFontTx/>
              <a:buNone/>
              <a:defRPr/>
            </a:pPr>
            <a:r>
              <a:rPr lang="ru-RU" sz="1600" b="1" i="1" dirty="0" smtClean="0">
                <a:solidFill>
                  <a:srgbClr val="FFFF00"/>
                </a:solidFill>
                <a:latin typeface="Times New Roman" pitchFamily="18" charset="0"/>
                <a:cs typeface="Times New Roman" pitchFamily="18" charset="0"/>
              </a:rPr>
              <a:t>             Жизнь </a:t>
            </a:r>
            <a:r>
              <a:rPr lang="ru-RU" sz="1600" b="1" i="1" dirty="0" err="1" smtClean="0">
                <a:solidFill>
                  <a:srgbClr val="FFFF00"/>
                </a:solidFill>
                <a:latin typeface="Times New Roman" pitchFamily="18" charset="0"/>
                <a:cs typeface="Times New Roman" pitchFamily="18" charset="0"/>
              </a:rPr>
              <a:t>Сакена</a:t>
            </a:r>
            <a:r>
              <a:rPr lang="ru-RU" sz="1600" b="1" i="1" dirty="0" smtClean="0">
                <a:solidFill>
                  <a:srgbClr val="FFFF00"/>
                </a:solidFill>
                <a:latin typeface="Times New Roman" pitchFamily="18" charset="0"/>
                <a:cs typeface="Times New Roman" pitchFamily="18" charset="0"/>
              </a:rPr>
              <a:t> Сейфуллина – подвиг, пример </a:t>
            </a:r>
            <a:r>
              <a:rPr lang="ru-RU" sz="1600" b="1" i="1" dirty="0" err="1" smtClean="0">
                <a:solidFill>
                  <a:srgbClr val="FFFF00"/>
                </a:solidFill>
                <a:latin typeface="Times New Roman" pitchFamily="18" charset="0"/>
                <a:cs typeface="Times New Roman" pitchFamily="18" charset="0"/>
              </a:rPr>
              <a:t>геройческой</a:t>
            </a:r>
            <a:r>
              <a:rPr lang="ru-RU" sz="1600" b="1" i="1" dirty="0" smtClean="0">
                <a:solidFill>
                  <a:srgbClr val="FFFF00"/>
                </a:solidFill>
                <a:latin typeface="Times New Roman" pitchFamily="18" charset="0"/>
                <a:cs typeface="Times New Roman" pitchFamily="18" charset="0"/>
              </a:rPr>
              <a:t> борьбы за коммунизм. Солдат пролетарской революции, человек большого  мужества, несгибаемой воли, активный участник гражданской войны, прошедший страшный путь в тюрьмах и вагонах смерти атамана </a:t>
            </a:r>
            <a:r>
              <a:rPr lang="ru-RU" sz="1600" b="1" i="1" dirty="0" err="1" smtClean="0">
                <a:solidFill>
                  <a:srgbClr val="FFFF00"/>
                </a:solidFill>
                <a:latin typeface="Times New Roman" pitchFamily="18" charset="0"/>
                <a:cs typeface="Times New Roman" pitchFamily="18" charset="0"/>
              </a:rPr>
              <a:t>Анненикова</a:t>
            </a:r>
            <a:r>
              <a:rPr lang="ru-RU" sz="1600" b="1" i="1" dirty="0" smtClean="0">
                <a:solidFill>
                  <a:srgbClr val="FFFF00"/>
                </a:solidFill>
                <a:latin typeface="Times New Roman" pitchFamily="18" charset="0"/>
                <a:cs typeface="Times New Roman" pitchFamily="18" charset="0"/>
              </a:rPr>
              <a:t>, С. Сейфуллин в своей книге «Тернистый путь» воссоздал картину революции и гражданской войны в Казахстане.</a:t>
            </a:r>
          </a:p>
          <a:p>
            <a:pPr algn="just">
              <a:buFontTx/>
              <a:buNone/>
              <a:defRPr/>
            </a:pPr>
            <a:endParaRPr lang="ru-RU" sz="1600" b="1" i="1" dirty="0" smtClean="0">
              <a:solidFill>
                <a:srgbClr val="FFFF00"/>
              </a:solidFill>
              <a:latin typeface="Times New Roman" pitchFamily="18" charset="0"/>
              <a:cs typeface="Times New Roman" pitchFamily="18" charset="0"/>
            </a:endParaRPr>
          </a:p>
          <a:p>
            <a:pPr algn="just">
              <a:buFontTx/>
              <a:buNone/>
              <a:defRPr/>
            </a:pPr>
            <a:r>
              <a:rPr lang="ru-RU" sz="1600" b="1" i="1" dirty="0" smtClean="0">
                <a:solidFill>
                  <a:srgbClr val="FFFF00"/>
                </a:solidFill>
                <a:latin typeface="Times New Roman" pitchFamily="18" charset="0"/>
                <a:cs typeface="Times New Roman" pitchFamily="18" charset="0"/>
              </a:rPr>
              <a:t>           Всего: 1 </a:t>
            </a:r>
            <a:r>
              <a:rPr lang="ru-RU" sz="1600" b="1" i="1" dirty="0" err="1" smtClean="0">
                <a:solidFill>
                  <a:srgbClr val="FFFF00"/>
                </a:solidFill>
                <a:latin typeface="Times New Roman" pitchFamily="18" charset="0"/>
                <a:cs typeface="Times New Roman" pitchFamily="18" charset="0"/>
              </a:rPr>
              <a:t>экз</a:t>
            </a:r>
            <a:r>
              <a:rPr lang="ru-RU" sz="1600" b="1" i="1" dirty="0" smtClean="0">
                <a:solidFill>
                  <a:srgbClr val="FFFF00"/>
                </a:solidFill>
                <a:latin typeface="Times New Roman" pitchFamily="18" charset="0"/>
                <a:cs typeface="Times New Roman" pitchFamily="18" charset="0"/>
              </a:rPr>
              <a:t>, ах.</a:t>
            </a:r>
            <a:endParaRPr lang="kk-KZ" sz="1600" b="1" i="1" dirty="0" smtClean="0">
              <a:latin typeface="Times New Roman" pitchFamily="18" charset="0"/>
              <a:cs typeface="Times New Roman" pitchFamily="18" charset="0"/>
            </a:endParaRPr>
          </a:p>
          <a:p>
            <a:pPr>
              <a:buFontTx/>
              <a:buNone/>
              <a:defRPr/>
            </a:pPr>
            <a:endParaRPr lang="ru-RU" sz="1600" b="1" i="1" dirty="0">
              <a:latin typeface="Times New Roman" pitchFamily="18" charset="0"/>
              <a:cs typeface="Times New Roman" pitchFamily="18" charset="0"/>
            </a:endParaRPr>
          </a:p>
        </p:txBody>
      </p:sp>
      <p:pic>
        <p:nvPicPr>
          <p:cNvPr id="819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609600"/>
            <a:ext cx="2989263"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04800" y="609600"/>
            <a:ext cx="4191000" cy="5410200"/>
          </a:xfrm>
        </p:spPr>
        <p:txBody>
          <a:bodyPr/>
          <a:lstStyle/>
          <a:p>
            <a:pPr algn="just">
              <a:buFontTx/>
              <a:buNone/>
              <a:defRPr/>
            </a:pPr>
            <a:r>
              <a:rPr lang="ru-RU" sz="1800" b="1" i="1" dirty="0" smtClean="0">
                <a:latin typeface="Times New Roman" pitchFamily="18" charset="0"/>
                <a:cs typeface="Times New Roman" pitchFamily="18" charset="0"/>
              </a:rPr>
              <a:t>         </a:t>
            </a:r>
          </a:p>
          <a:p>
            <a:pPr algn="just">
              <a:buFontTx/>
              <a:buNone/>
              <a:defRPr/>
            </a:pPr>
            <a:endParaRPr lang="ru-RU" sz="1800" b="1" i="1" dirty="0" smtClean="0">
              <a:solidFill>
                <a:srgbClr val="FFFF00"/>
              </a:solidFill>
              <a:latin typeface="Times New Roman" pitchFamily="18" charset="0"/>
              <a:cs typeface="Times New Roman" pitchFamily="18" charset="0"/>
            </a:endParaRPr>
          </a:p>
          <a:p>
            <a:pPr algn="just">
              <a:buFontTx/>
              <a:buNone/>
              <a:defRPr/>
            </a:pP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Тұла бойы</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тұнып тұрған ақындық еді</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қара тырнағына шейін</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ақындық үшін жаратылған.</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Сәкен қазақ </a:t>
            </a:r>
            <a:r>
              <a:rPr lang="ru-RU" sz="1800" b="1" i="1" dirty="0" smtClean="0">
                <a:solidFill>
                  <a:srgbClr val="FFFF00"/>
                </a:solidFill>
                <a:latin typeface="Times New Roman" pitchFamily="18" charset="0"/>
                <a:cs typeface="Times New Roman" pitchFamily="18" charset="0"/>
              </a:rPr>
              <a:t>совет </a:t>
            </a:r>
            <a:r>
              <a:rPr lang="ru-RU" sz="1800" b="1" i="1" dirty="0" err="1" smtClean="0">
                <a:solidFill>
                  <a:srgbClr val="FFFF00"/>
                </a:solidFill>
                <a:latin typeface="Times New Roman" pitchFamily="18" charset="0"/>
                <a:cs typeface="Times New Roman" pitchFamily="18" charset="0"/>
              </a:rPr>
              <a:t>әдебиетінің негізін</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бірден-бір</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қалаушы</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көшбасшысы болды</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Тарих</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оған жүктеген міндетті</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ешқайсымыз атқарған жоқпыз.</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Тарихқа зорлық жүрмейді.</a:t>
            </a:r>
            <a:r>
              <a:rPr lang="ru-RU" sz="1800" b="1" i="1" dirty="0" smtClean="0">
                <a:solidFill>
                  <a:srgbClr val="FFFF00"/>
                </a:solidFill>
                <a:latin typeface="Times New Roman" pitchFamily="18" charset="0"/>
                <a:cs typeface="Times New Roman" pitchFamily="18" charset="0"/>
              </a:rPr>
              <a:t> </a:t>
            </a:r>
          </a:p>
          <a:p>
            <a:pPr algn="just">
              <a:buFontTx/>
              <a:buNone/>
              <a:defRPr/>
            </a:pP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Ғабит Мүсірепов</a:t>
            </a:r>
            <a:r>
              <a:rPr lang="ru-RU" dirty="0" smtClean="0">
                <a:solidFill>
                  <a:srgbClr val="FFFF00"/>
                </a:solidFill>
              </a:rPr>
              <a:t/>
            </a:r>
            <a:br>
              <a:rPr lang="ru-RU" dirty="0" smtClean="0">
                <a:solidFill>
                  <a:srgbClr val="FFFF00"/>
                </a:solidFill>
              </a:rPr>
            </a:br>
            <a:r>
              <a:rPr lang="ru-RU" dirty="0" smtClean="0"/>
              <a:t/>
            </a:r>
            <a:br>
              <a:rPr lang="ru-RU" dirty="0" smtClean="0"/>
            </a:br>
            <a:endParaRPr lang="ru-RU" dirty="0" smtClean="0"/>
          </a:p>
          <a:p>
            <a:pPr>
              <a:buFontTx/>
              <a:buNone/>
              <a:defRPr/>
            </a:pPr>
            <a:endParaRPr lang="ru-RU" dirty="0"/>
          </a:p>
        </p:txBody>
      </p:sp>
      <p:pic>
        <p:nvPicPr>
          <p:cNvPr id="36867" name="Picture 3"/>
          <p:cNvPicPr>
            <a:picLocks noGrp="1" noChangeAspect="1" noChangeArrowheads="1"/>
          </p:cNvPicPr>
          <p:nvPr>
            <p:ph sz="half" idx="2"/>
          </p:nvPr>
        </p:nvPicPr>
        <p:blipFill>
          <a:blip r:embed="rId2"/>
          <a:srcRect/>
          <a:stretch>
            <a:fillRect/>
          </a:stretch>
        </p:blipFill>
        <p:spPr>
          <a:xfrm>
            <a:off x="5029200" y="762000"/>
            <a:ext cx="3429000" cy="5486400"/>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advTm="12000">
    <p:random/>
    <p:sndAc>
      <p:end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962400" y="228600"/>
            <a:ext cx="4724400" cy="6248400"/>
          </a:xfrm>
        </p:spPr>
        <p:txBody>
          <a:bodyPr/>
          <a:lstStyle/>
          <a:p>
            <a:pPr>
              <a:buFontTx/>
              <a:buNone/>
              <a:defRPr/>
            </a:pPr>
            <a:r>
              <a:rPr lang="ru-RU" sz="1600" b="1" i="1" dirty="0" smtClean="0">
                <a:solidFill>
                  <a:srgbClr val="FF0000"/>
                </a:solidFill>
                <a:latin typeface="Times New Roman" pitchFamily="18" charset="0"/>
                <a:cs typeface="Times New Roman" pitchFamily="18" charset="0"/>
              </a:rPr>
              <a:t>        </a:t>
            </a:r>
          </a:p>
          <a:p>
            <a:pPr>
              <a:buFontTx/>
              <a:buNone/>
              <a:defRPr/>
            </a:pPr>
            <a:endParaRPr lang="ru-RU" sz="1600" b="1" i="1" dirty="0" smtClean="0">
              <a:solidFill>
                <a:srgbClr val="FF0000"/>
              </a:solidFill>
              <a:latin typeface="Times New Roman" pitchFamily="18" charset="0"/>
              <a:cs typeface="Times New Roman" pitchFamily="18" charset="0"/>
            </a:endParaRPr>
          </a:p>
          <a:p>
            <a:pPr>
              <a:buFontTx/>
              <a:buNone/>
              <a:defRPr/>
            </a:pPr>
            <a:r>
              <a:rPr lang="ru-RU" sz="1600" b="1" i="1" dirty="0" smtClean="0">
                <a:solidFill>
                  <a:srgbClr val="FF0000"/>
                </a:solidFill>
                <a:latin typeface="Times New Roman" pitchFamily="18" charset="0"/>
                <a:cs typeface="Times New Roman" pitchFamily="18" charset="0"/>
              </a:rPr>
              <a:t>         </a:t>
            </a:r>
            <a:r>
              <a:rPr lang="ru-RU" sz="1800" b="1" i="1" dirty="0" smtClean="0">
                <a:solidFill>
                  <a:srgbClr val="FF0000"/>
                </a:solidFill>
                <a:latin typeface="Times New Roman" pitchFamily="18" charset="0"/>
                <a:cs typeface="Times New Roman" pitchFamily="18" charset="0"/>
              </a:rPr>
              <a:t>8С(</a:t>
            </a:r>
            <a:r>
              <a:rPr lang="ru-RU" sz="1800" b="1" i="1" dirty="0" err="1" smtClean="0">
                <a:solidFill>
                  <a:srgbClr val="FF0000"/>
                </a:solidFill>
                <a:latin typeface="Times New Roman" pitchFamily="18" charset="0"/>
                <a:cs typeface="Times New Roman" pitchFamily="18" charset="0"/>
              </a:rPr>
              <a:t>Каз</a:t>
            </a:r>
            <a:r>
              <a:rPr lang="ru-RU" sz="1800" b="1" i="1" dirty="0" smtClean="0">
                <a:solidFill>
                  <a:srgbClr val="FF0000"/>
                </a:solidFill>
                <a:latin typeface="Times New Roman" pitchFamily="18" charset="0"/>
                <a:cs typeface="Times New Roman" pitchFamily="18" charset="0"/>
              </a:rPr>
              <a:t>)</a:t>
            </a:r>
          </a:p>
          <a:p>
            <a:pPr>
              <a:buFontTx/>
              <a:buNone/>
              <a:defRPr/>
            </a:pPr>
            <a:r>
              <a:rPr lang="ru-RU" sz="1800" b="1" i="1" dirty="0" smtClean="0">
                <a:solidFill>
                  <a:srgbClr val="FF0000"/>
                </a:solidFill>
                <a:latin typeface="Times New Roman" pitchFamily="18" charset="0"/>
                <a:cs typeface="Times New Roman" pitchFamily="18" charset="0"/>
              </a:rPr>
              <a:t>         П 34</a:t>
            </a:r>
          </a:p>
          <a:p>
            <a:pPr>
              <a:buFontTx/>
              <a:buNone/>
              <a:defRPr/>
            </a:pPr>
            <a:endParaRPr lang="ru-RU" sz="1800" b="1" i="1" dirty="0" smtClean="0">
              <a:solidFill>
                <a:srgbClr val="FF0000"/>
              </a:solidFill>
              <a:latin typeface="Times New Roman" pitchFamily="18" charset="0"/>
              <a:cs typeface="Times New Roman" pitchFamily="18" charset="0"/>
            </a:endParaRPr>
          </a:p>
          <a:p>
            <a:pPr>
              <a:buFontTx/>
              <a:buNone/>
              <a:defRPr/>
            </a:pP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Сакен</a:t>
            </a:r>
            <a:r>
              <a:rPr lang="ru-RU" sz="1800" b="1" i="1" dirty="0" smtClean="0">
                <a:solidFill>
                  <a:srgbClr val="FFFF00"/>
                </a:solidFill>
                <a:latin typeface="Times New Roman" pitchFamily="18" charset="0"/>
                <a:cs typeface="Times New Roman" pitchFamily="18" charset="0"/>
              </a:rPr>
              <a:t>  Сейфуллин // Писатели Казахстана 1917-1967. Справочник. – Алма-Ата: </a:t>
            </a:r>
            <a:r>
              <a:rPr lang="ru-RU" sz="1800" b="1" i="1" dirty="0" err="1" smtClean="0">
                <a:solidFill>
                  <a:srgbClr val="FFFF00"/>
                </a:solidFill>
                <a:latin typeface="Times New Roman" pitchFamily="18" charset="0"/>
                <a:cs typeface="Times New Roman" pitchFamily="18" charset="0"/>
              </a:rPr>
              <a:t>Жазушы</a:t>
            </a:r>
            <a:r>
              <a:rPr lang="ru-RU" sz="1800" b="1" i="1" dirty="0" smtClean="0">
                <a:solidFill>
                  <a:srgbClr val="FFFF00"/>
                </a:solidFill>
                <a:latin typeface="Times New Roman" pitchFamily="18" charset="0"/>
                <a:cs typeface="Times New Roman" pitchFamily="18" charset="0"/>
              </a:rPr>
              <a:t>, 1969. – С. 275-277.</a:t>
            </a:r>
          </a:p>
          <a:p>
            <a:pPr>
              <a:buFontTx/>
              <a:buNone/>
              <a:defRPr/>
            </a:pPr>
            <a:endParaRPr lang="ru-RU" sz="1800" b="1" i="1" dirty="0" smtClean="0">
              <a:solidFill>
                <a:srgbClr val="FFFF00"/>
              </a:solidFill>
              <a:latin typeface="Times New Roman" pitchFamily="18" charset="0"/>
              <a:cs typeface="Times New Roman" pitchFamily="18" charset="0"/>
            </a:endParaRPr>
          </a:p>
          <a:p>
            <a:pPr algn="just">
              <a:buFontTx/>
              <a:buNone/>
              <a:defRPr/>
            </a:pPr>
            <a:r>
              <a:rPr lang="ru-RU" sz="1800" b="1" i="1" dirty="0" smtClean="0">
                <a:solidFill>
                  <a:srgbClr val="FFFF00"/>
                </a:solidFill>
                <a:latin typeface="Times New Roman" pitchFamily="18" charset="0"/>
                <a:cs typeface="Times New Roman" pitchFamily="18" charset="0"/>
              </a:rPr>
              <a:t>           В предлагаемом читателям биографическом справочнике даны краткие сведения о жизни и творчестве писателей Советского Казахстана. </a:t>
            </a:r>
          </a:p>
          <a:p>
            <a:pPr algn="just">
              <a:buFontTx/>
              <a:buNone/>
              <a:defRPr/>
            </a:pPr>
            <a:endParaRPr lang="ru-RU" sz="1800" b="1" i="1" dirty="0" smtClean="0">
              <a:solidFill>
                <a:srgbClr val="0070C0"/>
              </a:solidFill>
              <a:latin typeface="Times New Roman" pitchFamily="18" charset="0"/>
              <a:cs typeface="Times New Roman" pitchFamily="18" charset="0"/>
            </a:endParaRPr>
          </a:p>
          <a:p>
            <a:pPr algn="just">
              <a:buFontTx/>
              <a:buNone/>
              <a:defRPr/>
            </a:pPr>
            <a:r>
              <a:rPr lang="ru-RU" sz="1800" b="1" i="1" dirty="0" smtClean="0">
                <a:solidFill>
                  <a:srgbClr val="0070C0"/>
                </a:solidFill>
                <a:latin typeface="Times New Roman" pitchFamily="18" charset="0"/>
                <a:cs typeface="Times New Roman" pitchFamily="18" charset="0"/>
              </a:rPr>
              <a:t>          </a:t>
            </a:r>
            <a:r>
              <a:rPr lang="ru-RU" sz="1800" b="1" i="1" dirty="0" smtClean="0">
                <a:solidFill>
                  <a:srgbClr val="FF0000"/>
                </a:solidFill>
                <a:latin typeface="Times New Roman" pitchFamily="18" charset="0"/>
                <a:cs typeface="Times New Roman" pitchFamily="18" charset="0"/>
              </a:rPr>
              <a:t>Всего: 1 </a:t>
            </a:r>
            <a:r>
              <a:rPr lang="ru-RU" sz="1800" b="1" i="1" dirty="0" err="1" smtClean="0">
                <a:solidFill>
                  <a:srgbClr val="FF0000"/>
                </a:solidFill>
                <a:latin typeface="Times New Roman" pitchFamily="18" charset="0"/>
                <a:cs typeface="Times New Roman" pitchFamily="18" charset="0"/>
              </a:rPr>
              <a:t>экз</a:t>
            </a:r>
            <a:r>
              <a:rPr lang="ru-RU" sz="1800" b="1" i="1" dirty="0" smtClean="0">
                <a:solidFill>
                  <a:srgbClr val="FF0000"/>
                </a:solidFill>
                <a:latin typeface="Times New Roman" pitchFamily="18" charset="0"/>
                <a:cs typeface="Times New Roman" pitchFamily="18" charset="0"/>
              </a:rPr>
              <a:t>, (ах).</a:t>
            </a:r>
            <a:endParaRPr lang="ru-RU" sz="1800" dirty="0"/>
          </a:p>
        </p:txBody>
      </p:sp>
      <p:pic>
        <p:nvPicPr>
          <p:cNvPr id="10243"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219200"/>
            <a:ext cx="2979738" cy="50403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2000">
    <p:random/>
    <p:sndAc>
      <p:end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52400" y="457200"/>
            <a:ext cx="4648200" cy="5562600"/>
          </a:xfrm>
        </p:spPr>
        <p:txBody>
          <a:bodyPr/>
          <a:lstStyle/>
          <a:p>
            <a:pPr algn="just">
              <a:buFontTx/>
              <a:buNone/>
              <a:defRPr/>
            </a:pPr>
            <a:r>
              <a:rPr lang="ru-RU" sz="2000" b="1" i="1" dirty="0" smtClean="0">
                <a:latin typeface="Times New Roman" pitchFamily="18" charset="0"/>
                <a:cs typeface="Times New Roman" pitchFamily="18" charset="0"/>
              </a:rPr>
              <a:t>             </a:t>
            </a:r>
          </a:p>
          <a:p>
            <a:pPr algn="just">
              <a:buFontTx/>
              <a:buNone/>
              <a:defRPr/>
            </a:pPr>
            <a:endParaRPr lang="ru-RU" sz="2000" b="1" i="1" dirty="0" smtClean="0">
              <a:latin typeface="Times New Roman" pitchFamily="18" charset="0"/>
              <a:cs typeface="Times New Roman" pitchFamily="18" charset="0"/>
            </a:endParaRPr>
          </a:p>
          <a:p>
            <a:pPr algn="just">
              <a:buFontTx/>
              <a:buNone/>
              <a:defRPr/>
            </a:pPr>
            <a:endParaRPr lang="ru-RU" sz="2000" b="1" i="1" dirty="0" smtClean="0">
              <a:latin typeface="Times New Roman" pitchFamily="18" charset="0"/>
              <a:cs typeface="Times New Roman" pitchFamily="18" charset="0"/>
            </a:endParaRPr>
          </a:p>
          <a:p>
            <a:pPr algn="just">
              <a:buFontTx/>
              <a:buNone/>
              <a:defRPr/>
            </a:pPr>
            <a:r>
              <a:rPr lang="ru-RU" sz="2000" b="1" i="1" dirty="0" smtClean="0">
                <a:latin typeface="Times New Roman" pitchFamily="18" charset="0"/>
                <a:cs typeface="Times New Roman" pitchFamily="18" charset="0"/>
              </a:rPr>
              <a:t>             </a:t>
            </a:r>
            <a:r>
              <a:rPr lang="ru-RU" sz="2000" b="1" i="1" dirty="0" err="1" smtClean="0">
                <a:solidFill>
                  <a:srgbClr val="FFFF00"/>
                </a:solidFill>
                <a:latin typeface="Times New Roman" pitchFamily="18" charset="0"/>
                <a:cs typeface="Times New Roman" pitchFamily="18" charset="0"/>
              </a:rPr>
              <a:t>Сәкен еңбегіне сыншы</a:t>
            </a:r>
            <a:r>
              <a:rPr lang="ru-RU" sz="2000" b="1" i="1" dirty="0" smtClean="0">
                <a:solidFill>
                  <a:srgbClr val="FFFF00"/>
                </a:solidFill>
                <a:latin typeface="Times New Roman" pitchFamily="18" charset="0"/>
                <a:cs typeface="Times New Roman" pitchFamily="18" charset="0"/>
              </a:rPr>
              <a:t> да, </a:t>
            </a:r>
            <a:r>
              <a:rPr lang="ru-RU" sz="2000" b="1" i="1" dirty="0" err="1" smtClean="0">
                <a:solidFill>
                  <a:srgbClr val="FFFF00"/>
                </a:solidFill>
                <a:latin typeface="Times New Roman" pitchFamily="18" charset="0"/>
                <a:cs typeface="Times New Roman" pitchFamily="18" charset="0"/>
              </a:rPr>
              <a:t>тарихшы</a:t>
            </a:r>
            <a:r>
              <a:rPr lang="ru-RU" sz="2000" b="1" i="1" dirty="0" smtClean="0">
                <a:solidFill>
                  <a:srgbClr val="FFFF00"/>
                </a:solidFill>
                <a:latin typeface="Times New Roman" pitchFamily="18" charset="0"/>
                <a:cs typeface="Times New Roman" pitchFamily="18" charset="0"/>
              </a:rPr>
              <a:t> да </a:t>
            </a:r>
            <a:r>
              <a:rPr lang="ru-RU" sz="2000" b="1" i="1" dirty="0" err="1" smtClean="0">
                <a:solidFill>
                  <a:srgbClr val="FFFF00"/>
                </a:solidFill>
                <a:latin typeface="Times New Roman" pitchFamily="18" charset="0"/>
                <a:cs typeface="Times New Roman" pitchFamily="18" charset="0"/>
              </a:rPr>
              <a:t>емес</a:t>
            </a:r>
            <a:r>
              <a:rPr lang="ru-RU" sz="2000" b="1" i="1" dirty="0" smtClean="0">
                <a:solidFill>
                  <a:srgbClr val="FFFF00"/>
                </a:solidFill>
                <a:latin typeface="Times New Roman" pitchFamily="18" charset="0"/>
                <a:cs typeface="Times New Roman" pitchFamily="18" charset="0"/>
              </a:rPr>
              <a:t>, </a:t>
            </a:r>
            <a:r>
              <a:rPr lang="ru-RU" sz="2000" b="1" i="1" dirty="0" err="1" smtClean="0">
                <a:solidFill>
                  <a:srgbClr val="FFFF00"/>
                </a:solidFill>
                <a:latin typeface="Times New Roman" pitchFamily="18" charset="0"/>
                <a:cs typeface="Times New Roman" pitchFamily="18" charset="0"/>
              </a:rPr>
              <a:t>жай</a:t>
            </a:r>
            <a:r>
              <a:rPr lang="ru-RU" sz="2000" b="1" i="1" dirty="0" smtClean="0">
                <a:solidFill>
                  <a:srgbClr val="FFFF00"/>
                </a:solidFill>
                <a:latin typeface="Times New Roman" pitchFamily="18" charset="0"/>
                <a:cs typeface="Times New Roman" pitchFamily="18" charset="0"/>
              </a:rPr>
              <a:t> </a:t>
            </a:r>
            <a:r>
              <a:rPr lang="ru-RU" sz="2000" b="1" i="1" dirty="0" err="1" smtClean="0">
                <a:solidFill>
                  <a:srgbClr val="FFFF00"/>
                </a:solidFill>
                <a:latin typeface="Times New Roman" pitchFamily="18" charset="0"/>
                <a:cs typeface="Times New Roman" pitchFamily="18" charset="0"/>
              </a:rPr>
              <a:t>қатардағы оқушы есебінде</a:t>
            </a:r>
            <a:r>
              <a:rPr lang="ru-RU" sz="2000" b="1" i="1" dirty="0" smtClean="0">
                <a:solidFill>
                  <a:srgbClr val="FFFF00"/>
                </a:solidFill>
                <a:latin typeface="Times New Roman" pitchFamily="18" charset="0"/>
                <a:cs typeface="Times New Roman" pitchFamily="18" charset="0"/>
              </a:rPr>
              <a:t> </a:t>
            </a:r>
            <a:r>
              <a:rPr lang="ru-RU" sz="2000" b="1" i="1" dirty="0" err="1" smtClean="0">
                <a:solidFill>
                  <a:srgbClr val="FFFF00"/>
                </a:solidFill>
                <a:latin typeface="Times New Roman" pitchFamily="18" charset="0"/>
                <a:cs typeface="Times New Roman" pitchFamily="18" charset="0"/>
              </a:rPr>
              <a:t>көз жіберсек</a:t>
            </a:r>
            <a:r>
              <a:rPr lang="ru-RU" sz="2000" b="1" i="1" dirty="0" smtClean="0">
                <a:solidFill>
                  <a:srgbClr val="FFFF00"/>
                </a:solidFill>
                <a:latin typeface="Times New Roman" pitchFamily="18" charset="0"/>
                <a:cs typeface="Times New Roman" pitchFamily="18" charset="0"/>
              </a:rPr>
              <a:t>, </a:t>
            </a:r>
            <a:r>
              <a:rPr lang="ru-RU" sz="2000" b="1" i="1" dirty="0" err="1" smtClean="0">
                <a:solidFill>
                  <a:srgbClr val="FFFF00"/>
                </a:solidFill>
                <a:latin typeface="Times New Roman" pitchFamily="18" charset="0"/>
                <a:cs typeface="Times New Roman" pitchFamily="18" charset="0"/>
              </a:rPr>
              <a:t>өзгеде жоқ екі</a:t>
            </a:r>
            <a:r>
              <a:rPr lang="ru-RU" sz="2000" b="1" i="1" dirty="0" smtClean="0">
                <a:solidFill>
                  <a:srgbClr val="FFFF00"/>
                </a:solidFill>
                <a:latin typeface="Times New Roman" pitchFamily="18" charset="0"/>
                <a:cs typeface="Times New Roman" pitchFamily="18" charset="0"/>
              </a:rPr>
              <a:t> </a:t>
            </a:r>
            <a:r>
              <a:rPr lang="ru-RU" sz="2000" b="1" i="1" dirty="0" err="1" smtClean="0">
                <a:solidFill>
                  <a:srgbClr val="FFFF00"/>
                </a:solidFill>
                <a:latin typeface="Times New Roman" pitchFamily="18" charset="0"/>
                <a:cs typeface="Times New Roman" pitchFamily="18" charset="0"/>
              </a:rPr>
              <a:t>түрлі қасиеті басымдап</a:t>
            </a:r>
            <a:r>
              <a:rPr lang="ru-RU" sz="2000" b="1" i="1" dirty="0" smtClean="0">
                <a:solidFill>
                  <a:srgbClr val="FFFF00"/>
                </a:solidFill>
                <a:latin typeface="Times New Roman" pitchFamily="18" charset="0"/>
                <a:cs typeface="Times New Roman" pitchFamily="18" charset="0"/>
              </a:rPr>
              <a:t> </a:t>
            </a:r>
            <a:r>
              <a:rPr lang="ru-RU" sz="2000" b="1" i="1" dirty="0" err="1" smtClean="0">
                <a:solidFill>
                  <a:srgbClr val="FFFF00"/>
                </a:solidFill>
                <a:latin typeface="Times New Roman" pitchFamily="18" charset="0"/>
                <a:cs typeface="Times New Roman" pitchFamily="18" charset="0"/>
              </a:rPr>
              <a:t>айқындала шығады</a:t>
            </a:r>
            <a:r>
              <a:rPr lang="ru-RU" sz="2000" b="1" i="1" dirty="0" smtClean="0">
                <a:solidFill>
                  <a:srgbClr val="FFFF00"/>
                </a:solidFill>
                <a:latin typeface="Times New Roman" pitchFamily="18" charset="0"/>
                <a:cs typeface="Times New Roman" pitchFamily="18" charset="0"/>
              </a:rPr>
              <a:t>. </a:t>
            </a:r>
            <a:r>
              <a:rPr lang="ru-RU" sz="2000" b="1" i="1" dirty="0" err="1" smtClean="0">
                <a:solidFill>
                  <a:srgbClr val="FFFF00"/>
                </a:solidFill>
                <a:latin typeface="Times New Roman" pitchFamily="18" charset="0"/>
                <a:cs typeface="Times New Roman" pitchFamily="18" charset="0"/>
              </a:rPr>
              <a:t>Мұның біріншісі</a:t>
            </a:r>
            <a:r>
              <a:rPr lang="ru-RU" sz="2000" b="1" i="1" dirty="0" smtClean="0">
                <a:solidFill>
                  <a:srgbClr val="FFFF00"/>
                </a:solidFill>
                <a:latin typeface="Times New Roman" pitchFamily="18" charset="0"/>
                <a:cs typeface="Times New Roman" pitchFamily="18" charset="0"/>
              </a:rPr>
              <a:t> – </a:t>
            </a:r>
            <a:r>
              <a:rPr lang="ru-RU" sz="2000" b="1" i="1" dirty="0" err="1" smtClean="0">
                <a:solidFill>
                  <a:srgbClr val="FFFF00"/>
                </a:solidFill>
                <a:latin typeface="Times New Roman" pitchFamily="18" charset="0"/>
                <a:cs typeface="Times New Roman" pitchFamily="18" charset="0"/>
              </a:rPr>
              <a:t>жалтағы жоқ шыншылдығы, екіншісі</a:t>
            </a:r>
            <a:r>
              <a:rPr lang="ru-RU" sz="2000" b="1" i="1" dirty="0" smtClean="0">
                <a:solidFill>
                  <a:srgbClr val="FFFF00"/>
                </a:solidFill>
                <a:latin typeface="Times New Roman" pitchFamily="18" charset="0"/>
                <a:cs typeface="Times New Roman" pitchFamily="18" charset="0"/>
              </a:rPr>
              <a:t> – </a:t>
            </a:r>
            <a:r>
              <a:rPr lang="ru-RU" sz="2000" b="1" i="1" dirty="0" err="1" smtClean="0">
                <a:solidFill>
                  <a:srgbClr val="FFFF00"/>
                </a:solidFill>
                <a:latin typeface="Times New Roman" pitchFamily="18" charset="0"/>
                <a:cs typeface="Times New Roman" pitchFamily="18" charset="0"/>
              </a:rPr>
              <a:t>ақындық тәкаппарлығы.</a:t>
            </a:r>
            <a:r>
              <a:rPr lang="ru-RU" sz="2000" b="1" i="1" dirty="0" smtClean="0">
                <a:solidFill>
                  <a:srgbClr val="FFFF00"/>
                </a:solidFill>
                <a:latin typeface="Times New Roman" pitchFamily="18" charset="0"/>
                <a:cs typeface="Times New Roman" pitchFamily="18" charset="0"/>
              </a:rPr>
              <a:t> </a:t>
            </a:r>
          </a:p>
          <a:p>
            <a:pPr algn="just">
              <a:buFontTx/>
              <a:buNone/>
              <a:defRPr/>
            </a:pPr>
            <a:r>
              <a:rPr lang="ru-RU" sz="2000" b="1" i="1" dirty="0" smtClean="0">
                <a:solidFill>
                  <a:srgbClr val="FFFF00"/>
                </a:solidFill>
                <a:latin typeface="Times New Roman" pitchFamily="18" charset="0"/>
                <a:cs typeface="Times New Roman" pitchFamily="18" charset="0"/>
              </a:rPr>
              <a:t>                                     </a:t>
            </a:r>
            <a:r>
              <a:rPr lang="ru-RU" sz="2000" b="1" i="1" dirty="0" err="1" smtClean="0">
                <a:solidFill>
                  <a:srgbClr val="FFFF00"/>
                </a:solidFill>
                <a:latin typeface="Times New Roman" pitchFamily="18" charset="0"/>
                <a:cs typeface="Times New Roman" pitchFamily="18" charset="0"/>
              </a:rPr>
              <a:t>Мұхтар Әуезов</a:t>
            </a:r>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endParaRPr lang="ru-RU" dirty="0">
              <a:solidFill>
                <a:srgbClr val="FFFF00"/>
              </a:solidFill>
            </a:endParaRPr>
          </a:p>
        </p:txBody>
      </p:sp>
      <p:pic>
        <p:nvPicPr>
          <p:cNvPr id="11267" name="Picture 2" descr="C:\Users\User\Desktop\фото Сакена\11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685800"/>
            <a:ext cx="3657600" cy="5334000"/>
          </a:xfrm>
          <a:noFill/>
          <a:extLst>
            <a:ext uri="{909E8E84-426E-40DD-AFC4-6F175D3DCCD1}">
              <a14:hiddenFill xmlns:a14="http://schemas.microsoft.com/office/drawing/2010/main">
                <a:solidFill>
                  <a:srgbClr val="FFFFFF"/>
                </a:solidFill>
              </a14:hiddenFill>
            </a:ext>
          </a:extLst>
        </p:spPr>
      </p:pic>
      <p:sp>
        <p:nvSpPr>
          <p:cNvPr id="11268" name="Прямоугольник 5"/>
          <p:cNvSpPr>
            <a:spLocks noChangeArrowheads="1"/>
          </p:cNvSpPr>
          <p:nvPr/>
        </p:nvSpPr>
        <p:spPr bwMode="auto">
          <a:xfrm>
            <a:off x="5181600" y="60198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ru-RU" altLang="ru-RU" sz="1400" b="1" i="1">
                <a:solidFill>
                  <a:srgbClr val="FFFF00"/>
                </a:solidFill>
                <a:cs typeface="Times New Roman" panose="02020603050405020304" pitchFamily="18" charset="0"/>
              </a:rPr>
              <a:t>Сәкен Сейфуллин және Сәбит  Мұқанов</a:t>
            </a:r>
            <a:r>
              <a:rPr lang="kk-KZ" altLang="ru-RU" sz="1400" b="1" i="1">
                <a:solidFill>
                  <a:srgbClr val="FFFF00"/>
                </a:solidFill>
                <a:cs typeface="Times New Roman" panose="02020603050405020304" pitchFamily="18" charset="0"/>
              </a:rPr>
              <a:t>,</a:t>
            </a:r>
          </a:p>
          <a:p>
            <a:pPr algn="just" eaLnBrk="1" hangingPunct="1"/>
            <a:r>
              <a:rPr lang="kk-KZ" altLang="ru-RU" sz="1400" b="1" i="1">
                <a:solidFill>
                  <a:srgbClr val="FFFF00"/>
                </a:solidFill>
                <a:cs typeface="Times New Roman" panose="02020603050405020304" pitchFamily="18" charset="0"/>
              </a:rPr>
              <a:t>                                1927 ж.</a:t>
            </a:r>
            <a:endParaRPr lang="ru-RU" altLang="ru-RU" sz="1400" b="1" i="1">
              <a:solidFill>
                <a:srgbClr val="FFFF00"/>
              </a:solidFill>
            </a:endParaRPr>
          </a:p>
        </p:txBody>
      </p:sp>
    </p:spTree>
  </p:cSld>
  <p:clrMapOvr>
    <a:masterClrMapping/>
  </p:clrMapOvr>
  <p:transition spd="med" advClick="0" advTm="12000">
    <p:random/>
    <p:sndAc>
      <p:endSnd/>
    </p:sndAc>
  </p:transition>
</p:sld>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1562</TotalTime>
  <Words>1543</Words>
  <Application>Microsoft Office PowerPoint</Application>
  <PresentationFormat>Экран (4:3)</PresentationFormat>
  <Paragraphs>145</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Times New Roman</vt:lpstr>
      <vt:lpstr>Arial</vt:lpstr>
      <vt:lpstr>Tahoma</vt:lpstr>
      <vt:lpstr>Wingdings</vt:lpstr>
      <vt:lpstr>Calibri</vt:lpstr>
      <vt:lpstr>Океан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Назарларыңызға рахмет!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DDD</dc:creator>
  <cp:lastModifiedBy>Пользователь Windows</cp:lastModifiedBy>
  <cp:revision>189</cp:revision>
  <cp:lastPrinted>1601-01-01T00:00:00Z</cp:lastPrinted>
  <dcterms:created xsi:type="dcterms:W3CDTF">1601-01-01T00:00:00Z</dcterms:created>
  <dcterms:modified xsi:type="dcterms:W3CDTF">2020-03-05T10:20:28Z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