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6" r:id="rId2"/>
    <p:sldId id="281" r:id="rId3"/>
    <p:sldId id="312" r:id="rId4"/>
    <p:sldId id="296" r:id="rId5"/>
    <p:sldId id="306" r:id="rId6"/>
    <p:sldId id="307" r:id="rId7"/>
    <p:sldId id="305" r:id="rId8"/>
    <p:sldId id="308" r:id="rId9"/>
    <p:sldId id="303" r:id="rId10"/>
    <p:sldId id="304" r:id="rId11"/>
    <p:sldId id="310" r:id="rId12"/>
    <p:sldId id="292" r:id="rId13"/>
    <p:sldId id="311" r:id="rId14"/>
    <p:sldId id="293" r:id="rId15"/>
    <p:sldId id="283"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7" d="100"/>
          <a:sy n="67" d="100"/>
        </p:scale>
        <p:origin x="-1476"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F5398E25-C812-4833-96E7-390534CC18EE}" type="datetimeFigureOut">
              <a:rPr lang="ru-RU" smtClean="0"/>
              <a:pPr/>
              <a:t>03.10.2019</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3E433DB5-8A33-413E-8252-A12F2FB5BD6A}"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spd="med">
    <p:pull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5398E25-C812-4833-96E7-390534CC18EE}" type="datetimeFigureOut">
              <a:rPr lang="ru-RU" smtClean="0"/>
              <a:pPr/>
              <a:t>03.10.2019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E433DB5-8A33-413E-8252-A12F2FB5BD6A}" type="slidenum">
              <a:rPr lang="ru-RU" smtClean="0"/>
              <a:pPr/>
              <a:t>‹#›</a:t>
            </a:fld>
            <a:endParaRPr lang="ru-RU"/>
          </a:p>
        </p:txBody>
      </p:sp>
    </p:spTree>
  </p:cSld>
  <p:clrMapOvr>
    <a:masterClrMapping/>
  </p:clrMapOvr>
  <p:transition spd="med">
    <p:pull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5398E25-C812-4833-96E7-390534CC18EE}" type="datetimeFigureOut">
              <a:rPr lang="ru-RU" smtClean="0"/>
              <a:pPr/>
              <a:t>03.10.2019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E433DB5-8A33-413E-8252-A12F2FB5BD6A}" type="slidenum">
              <a:rPr lang="ru-RU" smtClean="0"/>
              <a:pPr/>
              <a:t>‹#›</a:t>
            </a:fld>
            <a:endParaRPr lang="ru-RU"/>
          </a:p>
        </p:txBody>
      </p:sp>
    </p:spTree>
  </p:cSld>
  <p:clrMapOvr>
    <a:masterClrMapping/>
  </p:clrMapOvr>
  <p:transition spd="med">
    <p:pull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5398E25-C812-4833-96E7-390534CC18EE}" type="datetimeFigureOut">
              <a:rPr lang="ru-RU" smtClean="0"/>
              <a:pPr/>
              <a:t>03.10.2019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E433DB5-8A33-413E-8252-A12F2FB5BD6A}" type="slidenum">
              <a:rPr lang="ru-RU" smtClean="0"/>
              <a:pPr/>
              <a:t>‹#›</a:t>
            </a:fld>
            <a:endParaRPr lang="ru-RU"/>
          </a:p>
        </p:txBody>
      </p:sp>
    </p:spTree>
  </p:cSld>
  <p:clrMapOvr>
    <a:masterClrMapping/>
  </p:clrMapOvr>
  <p:transition spd="med">
    <p:pull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F5398E25-C812-4833-96E7-390534CC18EE}" type="datetimeFigureOut">
              <a:rPr lang="ru-RU" smtClean="0"/>
              <a:pPr/>
              <a:t>03.10.2019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E433DB5-8A33-413E-8252-A12F2FB5BD6A}"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spd="med">
    <p:pull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F5398E25-C812-4833-96E7-390534CC18EE}" type="datetimeFigureOut">
              <a:rPr lang="ru-RU" smtClean="0"/>
              <a:pPr/>
              <a:t>03.10.2019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E433DB5-8A33-413E-8252-A12F2FB5BD6A}" type="slidenum">
              <a:rPr lang="ru-RU" smtClean="0"/>
              <a:pPr/>
              <a:t>‹#›</a:t>
            </a:fld>
            <a:endParaRPr lang="ru-RU"/>
          </a:p>
        </p:txBody>
      </p:sp>
    </p:spTree>
  </p:cSld>
  <p:clrMapOvr>
    <a:masterClrMapping/>
  </p:clrMapOvr>
  <p:transition spd="med">
    <p:pull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F5398E25-C812-4833-96E7-390534CC18EE}" type="datetimeFigureOut">
              <a:rPr lang="ru-RU" smtClean="0"/>
              <a:pPr/>
              <a:t>03.10.2019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E433DB5-8A33-413E-8252-A12F2FB5BD6A}" type="slidenum">
              <a:rPr lang="ru-RU" smtClean="0"/>
              <a:pPr/>
              <a:t>‹#›</a:t>
            </a:fld>
            <a:endParaRPr lang="ru-RU"/>
          </a:p>
        </p:txBody>
      </p:sp>
    </p:spTree>
  </p:cSld>
  <p:clrMapOvr>
    <a:masterClrMapping/>
  </p:clrMapOvr>
  <p:transition spd="med">
    <p:pull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F5398E25-C812-4833-96E7-390534CC18EE}" type="datetimeFigureOut">
              <a:rPr lang="ru-RU" smtClean="0"/>
              <a:pPr/>
              <a:t>03.10.2019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E433DB5-8A33-413E-8252-A12F2FB5BD6A}" type="slidenum">
              <a:rPr lang="ru-RU" smtClean="0"/>
              <a:pPr/>
              <a:t>‹#›</a:t>
            </a:fld>
            <a:endParaRPr lang="ru-RU"/>
          </a:p>
        </p:txBody>
      </p:sp>
    </p:spTree>
  </p:cSld>
  <p:clrMapOvr>
    <a:masterClrMapping/>
  </p:clrMapOvr>
  <p:transition spd="med">
    <p:pull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5398E25-C812-4833-96E7-390534CC18EE}" type="datetimeFigureOut">
              <a:rPr lang="ru-RU" smtClean="0"/>
              <a:pPr/>
              <a:t>03.10.2019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E433DB5-8A33-413E-8252-A12F2FB5BD6A}" type="slidenum">
              <a:rPr lang="ru-RU" smtClean="0"/>
              <a:pPr/>
              <a:t>‹#›</a:t>
            </a:fld>
            <a:endParaRPr lang="ru-RU"/>
          </a:p>
        </p:txBody>
      </p:sp>
    </p:spTree>
  </p:cSld>
  <p:clrMapOvr>
    <a:masterClrMapping/>
  </p:clrMapOvr>
  <p:transition spd="med">
    <p:pull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F5398E25-C812-4833-96E7-390534CC18EE}" type="datetimeFigureOut">
              <a:rPr lang="ru-RU" smtClean="0"/>
              <a:pPr/>
              <a:t>03.10.2019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E433DB5-8A33-413E-8252-A12F2FB5BD6A}" type="slidenum">
              <a:rPr lang="ru-RU" smtClean="0"/>
              <a:pPr/>
              <a:t>‹#›</a:t>
            </a:fld>
            <a:endParaRPr lang="ru-RU"/>
          </a:p>
        </p:txBody>
      </p:sp>
    </p:spTree>
  </p:cSld>
  <p:clrMapOvr>
    <a:masterClrMapping/>
  </p:clrMapOvr>
  <p:transition spd="med">
    <p:pull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F5398E25-C812-4833-96E7-390534CC18EE}" type="datetimeFigureOut">
              <a:rPr lang="ru-RU" smtClean="0"/>
              <a:pPr/>
              <a:t>03.10.2019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3E433DB5-8A33-413E-8252-A12F2FB5BD6A}"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med">
    <p:pull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5398E25-C812-4833-96E7-390534CC18EE}" type="datetimeFigureOut">
              <a:rPr lang="ru-RU" smtClean="0"/>
              <a:pPr/>
              <a:t>03.10.2019</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E433DB5-8A33-413E-8252-A12F2FB5BD6A}"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ransition spd="med">
    <p:pull dir="d"/>
  </p:transition>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srcRect/>
          <a:stretch>
            <a:fillRect/>
          </a:stretch>
        </p:blipFill>
        <p:spPr bwMode="auto">
          <a:xfrm>
            <a:off x="142844" y="142852"/>
            <a:ext cx="8858312" cy="6500858"/>
          </a:xfrm>
          <a:prstGeom prst="rect">
            <a:avLst/>
          </a:prstGeom>
          <a:noFill/>
          <a:ln w="9525">
            <a:noFill/>
            <a:miter lim="800000"/>
            <a:headEnd/>
            <a:tailEnd/>
          </a:ln>
          <a:effectLst/>
        </p:spPr>
      </p:pic>
      <p:pic>
        <p:nvPicPr>
          <p:cNvPr id="7" name="Picture 2"/>
          <p:cNvPicPr>
            <a:picLocks noChangeAspect="1" noChangeArrowheads="1"/>
          </p:cNvPicPr>
          <p:nvPr/>
        </p:nvPicPr>
        <p:blipFill>
          <a:blip r:embed="rId4"/>
          <a:srcRect/>
          <a:stretch>
            <a:fillRect/>
          </a:stretch>
        </p:blipFill>
        <p:spPr bwMode="auto">
          <a:xfrm>
            <a:off x="5500694" y="357166"/>
            <a:ext cx="3357586" cy="3429024"/>
          </a:xfrm>
          <a:prstGeom prst="rect">
            <a:avLst/>
          </a:prstGeom>
          <a:ln>
            <a:noFill/>
          </a:ln>
          <a:effectLst>
            <a:softEdge rad="112500"/>
          </a:effectLst>
        </p:spPr>
      </p:pic>
    </p:spTree>
    <p:custDataLst>
      <p:tags r:id="rId1"/>
    </p:custDataLst>
  </p:cSld>
  <p:clrMapOvr>
    <a:masterClrMapping/>
  </p:clrMapOvr>
  <p:transition spd="med" advTm="9672">
    <p:pull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4214810" y="1071546"/>
            <a:ext cx="4471990" cy="5283379"/>
          </a:xfrm>
        </p:spPr>
        <p:txBody>
          <a:bodyPr>
            <a:normAutofit/>
          </a:bodyPr>
          <a:lstStyle/>
          <a:p>
            <a:pPr>
              <a:buNone/>
            </a:pPr>
            <a:r>
              <a:rPr lang="kk-KZ" sz="1600" b="1" i="1" dirty="0" smtClean="0">
                <a:solidFill>
                  <a:srgbClr val="FF0000"/>
                </a:solidFill>
                <a:latin typeface="Times New Roman" pitchFamily="18" charset="0"/>
                <a:cs typeface="Times New Roman" pitchFamily="18" charset="0"/>
              </a:rPr>
              <a:t>        ББК 84(5Қаз) 44</a:t>
            </a:r>
          </a:p>
          <a:p>
            <a:pPr>
              <a:buNone/>
            </a:pPr>
            <a:r>
              <a:rPr lang="kk-KZ" sz="1600" b="1" i="1" dirty="0" smtClean="0">
                <a:solidFill>
                  <a:srgbClr val="FF0000"/>
                </a:solidFill>
                <a:latin typeface="Times New Roman" pitchFamily="18" charset="0"/>
                <a:cs typeface="Times New Roman" pitchFamily="18" charset="0"/>
              </a:rPr>
              <a:t>        Ж 31</a:t>
            </a:r>
          </a:p>
          <a:p>
            <a:pPr>
              <a:buNone/>
            </a:pPr>
            <a:endParaRPr lang="kk-KZ" sz="1400" dirty="0" smtClean="0">
              <a:solidFill>
                <a:srgbClr val="FF0000"/>
              </a:solidFill>
              <a:latin typeface="Times New Roman" pitchFamily="18" charset="0"/>
              <a:cs typeface="Times New Roman" pitchFamily="18" charset="0"/>
            </a:endParaRPr>
          </a:p>
          <a:p>
            <a:pPr algn="just">
              <a:buNone/>
            </a:pPr>
            <a:r>
              <a:rPr lang="kk-KZ" sz="1400" dirty="0" smtClean="0">
                <a:solidFill>
                  <a:srgbClr val="FF0000"/>
                </a:solidFill>
                <a:latin typeface="Times New Roman" pitchFamily="18" charset="0"/>
                <a:cs typeface="Times New Roman" pitchFamily="18" charset="0"/>
              </a:rPr>
              <a:t>             </a:t>
            </a:r>
            <a:r>
              <a:rPr lang="kk-KZ" sz="1600" b="1" i="1" dirty="0" smtClean="0">
                <a:solidFill>
                  <a:srgbClr val="0070C0"/>
                </a:solidFill>
                <a:latin typeface="Times New Roman" pitchFamily="18" charset="0"/>
                <a:cs typeface="Times New Roman" pitchFamily="18" charset="0"/>
              </a:rPr>
              <a:t>Жансүгіров І. Жолдастар. Роман. – “Қазақтың 100 романы” сериясы. - Алматы: Жазушы, 2009. – 432б.</a:t>
            </a:r>
          </a:p>
          <a:p>
            <a:pPr algn="just">
              <a:buNone/>
            </a:pPr>
            <a:endParaRPr lang="kk-KZ" sz="1600" b="1" i="1" dirty="0" smtClean="0">
              <a:solidFill>
                <a:srgbClr val="0070C0"/>
              </a:solidFill>
              <a:latin typeface="Times New Roman" pitchFamily="18" charset="0"/>
              <a:cs typeface="Times New Roman" pitchFamily="18" charset="0"/>
            </a:endParaRPr>
          </a:p>
          <a:p>
            <a:pPr algn="just">
              <a:buNone/>
            </a:pPr>
            <a:r>
              <a:rPr lang="kk-KZ" sz="1600" b="1" i="1" dirty="0" smtClean="0">
                <a:solidFill>
                  <a:srgbClr val="0070C0"/>
                </a:solidFill>
                <a:latin typeface="Times New Roman" pitchFamily="18" charset="0"/>
                <a:cs typeface="Times New Roman" pitchFamily="18" charset="0"/>
              </a:rPr>
              <a:t>             Көрнекті ақын І. Жансүгіровтің “Жолдастар” романында ХХ ғасырдың басындағы халқымыздың басынан кешірген түрлі өзгерістер, ескі қоғамның ыдырауы мен жаңа қоғамның орнауы кезінде орын алған оқиғалар, қазақ қоғамында  алғашқы жұмысшы табының қалптасуы кеңінен суреттеледі.</a:t>
            </a:r>
          </a:p>
          <a:p>
            <a:pPr algn="just">
              <a:buNone/>
            </a:pPr>
            <a:endParaRPr lang="kk-KZ" sz="1600" b="1" i="1" dirty="0" smtClean="0">
              <a:solidFill>
                <a:srgbClr val="0070C0"/>
              </a:solidFill>
              <a:latin typeface="Times New Roman" pitchFamily="18" charset="0"/>
              <a:cs typeface="Times New Roman" pitchFamily="18" charset="0"/>
            </a:endParaRPr>
          </a:p>
          <a:p>
            <a:pPr algn="just">
              <a:buNone/>
            </a:pPr>
            <a:r>
              <a:rPr lang="kk-KZ" sz="1600" b="1" i="1" dirty="0" smtClean="0">
                <a:solidFill>
                  <a:srgbClr val="0070C0"/>
                </a:solidFill>
                <a:latin typeface="Times New Roman" pitchFamily="18" charset="0"/>
                <a:cs typeface="Times New Roman" pitchFamily="18" charset="0"/>
              </a:rPr>
              <a:t>          </a:t>
            </a:r>
            <a:r>
              <a:rPr lang="kk-KZ" sz="1600" b="1" i="1" dirty="0" smtClean="0">
                <a:solidFill>
                  <a:srgbClr val="FF0000"/>
                </a:solidFill>
                <a:latin typeface="Times New Roman" pitchFamily="18" charset="0"/>
                <a:cs typeface="Times New Roman" pitchFamily="18" charset="0"/>
              </a:rPr>
              <a:t>Барлығы: 2 дана, көркем әдебиеттер абономенті</a:t>
            </a:r>
          </a:p>
          <a:p>
            <a:pPr>
              <a:buNone/>
            </a:pPr>
            <a:endParaRPr lang="kk-KZ" sz="1400" dirty="0" smtClean="0">
              <a:solidFill>
                <a:srgbClr val="FF0000"/>
              </a:solidFill>
              <a:latin typeface="Times New Roman" pitchFamily="18" charset="0"/>
              <a:cs typeface="Times New Roman" pitchFamily="18" charset="0"/>
            </a:endParaRPr>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714348" y="1285860"/>
            <a:ext cx="3135182" cy="50400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spd="med">
    <p:pull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half" idx="1"/>
          </p:nvPr>
        </p:nvPicPr>
        <p:blipFill>
          <a:blip r:embed="rId2"/>
          <a:srcRect/>
          <a:stretch>
            <a:fillRect/>
          </a:stretch>
        </p:blipFill>
        <p:spPr bwMode="auto">
          <a:xfrm>
            <a:off x="571471" y="857232"/>
            <a:ext cx="3500463" cy="557216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Содержимое 3"/>
          <p:cNvSpPr>
            <a:spLocks noGrp="1"/>
          </p:cNvSpPr>
          <p:nvPr>
            <p:ph sz="half" idx="2"/>
          </p:nvPr>
        </p:nvSpPr>
        <p:spPr>
          <a:xfrm>
            <a:off x="4286248" y="857232"/>
            <a:ext cx="4643470" cy="5497693"/>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buNone/>
            </a:pPr>
            <a:r>
              <a:rPr lang="kk-KZ" sz="16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p>
          <a:p>
            <a:pPr algn="just">
              <a:buNone/>
            </a:pPr>
            <a:endParaRPr lang="kk-KZ" sz="16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a:p>
            <a:pPr algn="just">
              <a:buNone/>
            </a:pPr>
            <a:r>
              <a:rPr lang="kk-KZ" sz="1600" b="1" i="1" dirty="0" smtClean="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           </a:t>
            </a:r>
            <a:r>
              <a:rPr lang="kk-KZ" sz="2400" b="1" i="1" dirty="0" smtClean="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Ілияс Жансүгіров – қазақ әдебиетінің шаң жұқпас жүйрігі, жыр Құлагері, поэзиямыздың бар саласына үлес қосып, поэма жанрын қол жетпес биікке көтеріп күні бүгінге дейін үлгі шашып дәстүр жасаған қайраткер</a:t>
            </a:r>
          </a:p>
          <a:p>
            <a:pPr algn="just">
              <a:buNone/>
            </a:pPr>
            <a:r>
              <a:rPr lang="kk-KZ" sz="2400" b="1" i="1" dirty="0" smtClean="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                        </a:t>
            </a:r>
            <a:r>
              <a:rPr lang="kk-KZ" sz="2400" b="1" i="1" dirty="0" smtClean="0">
                <a:ln w="11430"/>
                <a:solidFill>
                  <a:srgbClr val="00B0F0"/>
                </a:solidFill>
                <a:effectLst>
                  <a:outerShdw blurRad="50800" dist="39000" dir="5460000" algn="tl">
                    <a:srgbClr val="000000">
                      <a:alpha val="38000"/>
                    </a:srgbClr>
                  </a:outerShdw>
                </a:effectLst>
                <a:latin typeface="Times New Roman" pitchFamily="18" charset="0"/>
                <a:cs typeface="Times New Roman" pitchFamily="18" charset="0"/>
              </a:rPr>
              <a:t>Тұрсынбек Кәкішев</a:t>
            </a:r>
            <a:endParaRPr lang="ru-RU" sz="2400" b="1" i="1" dirty="0">
              <a:ln w="11430"/>
              <a:solidFill>
                <a:srgbClr val="00B0F0"/>
              </a:solidFill>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transition spd="med">
    <p:pull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4071934" y="928670"/>
            <a:ext cx="4614866" cy="5426255"/>
          </a:xfrm>
        </p:spPr>
        <p:txBody>
          <a:bodyPr>
            <a:normAutofit/>
          </a:bodyPr>
          <a:lstStyle/>
          <a:p>
            <a:pPr>
              <a:buNone/>
            </a:pPr>
            <a:r>
              <a:rPr lang="kk-KZ" sz="1600" b="1" i="1" dirty="0" smtClean="0">
                <a:solidFill>
                  <a:srgbClr val="FF0000"/>
                </a:solidFill>
                <a:latin typeface="Times New Roman" pitchFamily="18" charset="0"/>
                <a:cs typeface="Times New Roman" pitchFamily="18" charset="0"/>
              </a:rPr>
              <a:t>        ББК (Қаз7) – 44</a:t>
            </a:r>
          </a:p>
          <a:p>
            <a:pPr>
              <a:buNone/>
            </a:pPr>
            <a:r>
              <a:rPr lang="kk-KZ" sz="1600" b="1" i="1" dirty="0" smtClean="0">
                <a:solidFill>
                  <a:srgbClr val="FF0000"/>
                </a:solidFill>
                <a:latin typeface="Times New Roman" pitchFamily="18" charset="0"/>
                <a:cs typeface="Times New Roman" pitchFamily="18" charset="0"/>
              </a:rPr>
              <a:t>        Ж 27</a:t>
            </a:r>
          </a:p>
          <a:p>
            <a:pPr>
              <a:buNone/>
            </a:pPr>
            <a:endParaRPr lang="kk-KZ" sz="1600" b="1" i="1" dirty="0" smtClean="0">
              <a:solidFill>
                <a:srgbClr val="FF0000"/>
              </a:solidFill>
              <a:latin typeface="Times New Roman" pitchFamily="18" charset="0"/>
              <a:cs typeface="Times New Roman" pitchFamily="18" charset="0"/>
            </a:endParaRPr>
          </a:p>
          <a:p>
            <a:pPr algn="just">
              <a:buNone/>
            </a:pPr>
            <a:r>
              <a:rPr lang="kk-KZ" sz="1600" b="1" i="1" dirty="0" smtClean="0">
                <a:solidFill>
                  <a:srgbClr val="FF0000"/>
                </a:solidFill>
                <a:latin typeface="Times New Roman" pitchFamily="18" charset="0"/>
                <a:cs typeface="Times New Roman" pitchFamily="18" charset="0"/>
              </a:rPr>
              <a:t>          </a:t>
            </a:r>
            <a:r>
              <a:rPr lang="kk-KZ" sz="1600" b="1" i="1" dirty="0" smtClean="0">
                <a:solidFill>
                  <a:srgbClr val="0070C0"/>
                </a:solidFill>
                <a:latin typeface="Times New Roman" pitchFamily="18" charset="0"/>
                <a:cs typeface="Times New Roman" pitchFamily="18" charset="0"/>
              </a:rPr>
              <a:t>Жансүгіров І. Бес томдық шығармалар жинағы. – Пьесалар, фельетондар, мақалалар. Т.5. – Алматы: Жазушы, 1988. – 368 б. </a:t>
            </a:r>
          </a:p>
          <a:p>
            <a:pPr algn="just">
              <a:buNone/>
            </a:pPr>
            <a:endParaRPr lang="kk-KZ" sz="1600" b="1" i="1" dirty="0" smtClean="0">
              <a:solidFill>
                <a:srgbClr val="0070C0"/>
              </a:solidFill>
              <a:latin typeface="Times New Roman" pitchFamily="18" charset="0"/>
              <a:cs typeface="Times New Roman" pitchFamily="18" charset="0"/>
            </a:endParaRPr>
          </a:p>
          <a:p>
            <a:pPr algn="just">
              <a:buNone/>
            </a:pPr>
            <a:r>
              <a:rPr lang="kk-KZ" sz="1600" b="1" i="1" dirty="0" smtClean="0">
                <a:solidFill>
                  <a:srgbClr val="0070C0"/>
                </a:solidFill>
                <a:latin typeface="Times New Roman" pitchFamily="18" charset="0"/>
                <a:cs typeface="Times New Roman" pitchFamily="18" charset="0"/>
              </a:rPr>
              <a:t>         Ілияс Жансүгіровтың бес томдық шығармалар жинағының бесінші томына пьесалар, фельетондар, мақалалар еніп отыр.</a:t>
            </a:r>
          </a:p>
          <a:p>
            <a:pPr algn="just">
              <a:buNone/>
            </a:pPr>
            <a:endParaRPr lang="kk-KZ" sz="1600" b="1" i="1" dirty="0" smtClean="0">
              <a:solidFill>
                <a:srgbClr val="0070C0"/>
              </a:solidFill>
              <a:latin typeface="Times New Roman" pitchFamily="18" charset="0"/>
              <a:cs typeface="Times New Roman" pitchFamily="18" charset="0"/>
            </a:endParaRPr>
          </a:p>
          <a:p>
            <a:pPr algn="just">
              <a:buNone/>
            </a:pPr>
            <a:r>
              <a:rPr lang="kk-KZ" sz="1600" b="1" i="1" dirty="0" smtClean="0">
                <a:solidFill>
                  <a:srgbClr val="0070C0"/>
                </a:solidFill>
                <a:latin typeface="Times New Roman" pitchFamily="18" charset="0"/>
                <a:cs typeface="Times New Roman" pitchFamily="18" charset="0"/>
              </a:rPr>
              <a:t>         </a:t>
            </a:r>
            <a:r>
              <a:rPr lang="kk-KZ" sz="1600" b="1" i="1" dirty="0" smtClean="0">
                <a:solidFill>
                  <a:srgbClr val="FF0000"/>
                </a:solidFill>
                <a:latin typeface="Times New Roman" pitchFamily="18" charset="0"/>
                <a:cs typeface="Times New Roman" pitchFamily="18" charset="0"/>
              </a:rPr>
              <a:t>Барлығы: 1 дана, көркем әдебиеттер абономенті.</a:t>
            </a:r>
            <a:endParaRPr lang="kk-KZ" sz="1600" b="1" i="1" dirty="0" smtClean="0">
              <a:solidFill>
                <a:srgbClr val="0070C0"/>
              </a:solidFill>
              <a:latin typeface="Times New Roman" pitchFamily="18" charset="0"/>
              <a:cs typeface="Times New Roman" pitchFamily="18" charset="0"/>
            </a:endParaRPr>
          </a:p>
          <a:p>
            <a:pPr algn="just">
              <a:buNone/>
            </a:pPr>
            <a:r>
              <a:rPr lang="kk-KZ" sz="1600" b="1" i="1" dirty="0" smtClean="0">
                <a:solidFill>
                  <a:srgbClr val="0070C0"/>
                </a:solidFill>
                <a:latin typeface="Times New Roman" pitchFamily="18" charset="0"/>
                <a:cs typeface="Times New Roman" pitchFamily="18" charset="0"/>
              </a:rPr>
              <a:t>          </a:t>
            </a:r>
          </a:p>
          <a:p>
            <a:pPr>
              <a:buNone/>
            </a:pPr>
            <a:endParaRPr lang="kk-KZ" sz="1600" b="1" i="1" dirty="0" smtClean="0">
              <a:solidFill>
                <a:srgbClr val="FF0000"/>
              </a:solidFill>
              <a:latin typeface="Times New Roman" pitchFamily="18" charset="0"/>
              <a:cs typeface="Times New Roman" pitchFamily="18" charset="0"/>
            </a:endParaRPr>
          </a:p>
          <a:p>
            <a:pPr>
              <a:buNone/>
            </a:pPr>
            <a:r>
              <a:rPr lang="kk-KZ" sz="1600" b="1" i="1" dirty="0" smtClean="0">
                <a:solidFill>
                  <a:srgbClr val="FF0000"/>
                </a:solidFill>
                <a:latin typeface="Times New Roman" pitchFamily="18" charset="0"/>
                <a:cs typeface="Times New Roman" pitchFamily="18" charset="0"/>
              </a:rPr>
              <a:t>              </a:t>
            </a:r>
            <a:endParaRPr lang="ru-RU" sz="1600" b="1" i="1" dirty="0">
              <a:solidFill>
                <a:srgbClr val="FF0000"/>
              </a:solidFill>
              <a:latin typeface="Times New Roman" pitchFamily="18" charset="0"/>
              <a:cs typeface="Times New Roman" pitchFamily="18" charset="0"/>
            </a:endParaRPr>
          </a:p>
        </p:txBody>
      </p:sp>
      <p:pic>
        <p:nvPicPr>
          <p:cNvPr id="3074" name="Picture 2"/>
          <p:cNvPicPr>
            <a:picLocks noGrp="1" noChangeAspect="1" noChangeArrowheads="1"/>
          </p:cNvPicPr>
          <p:nvPr>
            <p:ph sz="half" idx="1"/>
          </p:nvPr>
        </p:nvPicPr>
        <p:blipFill>
          <a:blip r:embed="rId2" cstate="print"/>
          <a:srcRect/>
          <a:stretch>
            <a:fillRect/>
          </a:stretch>
        </p:blipFill>
        <p:spPr bwMode="auto">
          <a:xfrm>
            <a:off x="714348" y="1285860"/>
            <a:ext cx="3166135" cy="50400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spd="med">
    <p:pull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714348" y="1071546"/>
            <a:ext cx="3162300" cy="36893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051" name="Picture 3"/>
          <p:cNvPicPr>
            <a:picLocks noChangeAspect="1" noChangeArrowheads="1"/>
          </p:cNvPicPr>
          <p:nvPr/>
        </p:nvPicPr>
        <p:blipFill>
          <a:blip r:embed="rId3"/>
          <a:srcRect/>
          <a:stretch>
            <a:fillRect/>
          </a:stretch>
        </p:blipFill>
        <p:spPr bwMode="auto">
          <a:xfrm>
            <a:off x="4786314" y="1857364"/>
            <a:ext cx="3714776" cy="378621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Прямоугольник 3"/>
          <p:cNvSpPr/>
          <p:nvPr/>
        </p:nvSpPr>
        <p:spPr>
          <a:xfrm>
            <a:off x="928663" y="5357826"/>
            <a:ext cx="2786082" cy="461665"/>
          </a:xfrm>
          <a:prstGeom prst="rect">
            <a:avLst/>
          </a:prstGeom>
        </p:spPr>
        <p:txBody>
          <a:bodyPr wrap="square">
            <a:spAutoFit/>
          </a:bodyPr>
          <a:lstStyle/>
          <a:p>
            <a:r>
              <a:rPr lang="kk-KZ" sz="2400" b="1" i="1" dirty="0" smtClean="0">
                <a:solidFill>
                  <a:srgbClr val="FF0000"/>
                </a:solidFill>
                <a:latin typeface="Times New Roman" pitchFamily="18" charset="0"/>
                <a:cs typeface="Times New Roman" pitchFamily="18" charset="0"/>
              </a:rPr>
              <a:t>Ілияс қызымен</a:t>
            </a:r>
            <a:endParaRPr lang="ru-RU" sz="2400" b="1" i="1" dirty="0">
              <a:solidFill>
                <a:srgbClr val="FF0000"/>
              </a:solidFill>
              <a:latin typeface="Times New Roman" pitchFamily="18" charset="0"/>
              <a:cs typeface="Times New Roman" pitchFamily="18" charset="0"/>
            </a:endParaRPr>
          </a:p>
        </p:txBody>
      </p:sp>
      <p:sp>
        <p:nvSpPr>
          <p:cNvPr id="5" name="Прямоугольник 4"/>
          <p:cNvSpPr/>
          <p:nvPr/>
        </p:nvSpPr>
        <p:spPr>
          <a:xfrm>
            <a:off x="5072066" y="6000768"/>
            <a:ext cx="3929090" cy="369332"/>
          </a:xfrm>
          <a:prstGeom prst="rect">
            <a:avLst/>
          </a:prstGeom>
        </p:spPr>
        <p:txBody>
          <a:bodyPr wrap="square">
            <a:spAutoFit/>
          </a:bodyPr>
          <a:lstStyle/>
          <a:p>
            <a:r>
              <a:rPr lang="ru-RU" b="1" i="1" dirty="0" smtClean="0">
                <a:solidFill>
                  <a:srgbClr val="FF0000"/>
                </a:solidFill>
                <a:latin typeface="Times New Roman" pitchFamily="18" charset="0"/>
                <a:cs typeface="Times New Roman" pitchFamily="18" charset="0"/>
              </a:rPr>
              <a:t>І</a:t>
            </a:r>
            <a:r>
              <a:rPr lang="kk-KZ" b="1" i="1" dirty="0" smtClean="0">
                <a:solidFill>
                  <a:srgbClr val="FF0000"/>
                </a:solidFill>
                <a:latin typeface="Times New Roman" pitchFamily="18" charset="0"/>
                <a:cs typeface="Times New Roman" pitchFamily="18" charset="0"/>
              </a:rPr>
              <a:t>лиястың жары Фатима, қызымен</a:t>
            </a:r>
            <a:endParaRPr lang="ru-RU" dirty="0">
              <a:solidFill>
                <a:srgbClr val="FF0000"/>
              </a:solidFill>
            </a:endParaRPr>
          </a:p>
        </p:txBody>
      </p:sp>
    </p:spTree>
  </p:cSld>
  <p:clrMapOvr>
    <a:masterClrMapping/>
  </p:clrMapOvr>
  <p:transition spd="med">
    <p:pull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3929058" y="714356"/>
            <a:ext cx="5072098" cy="5640569"/>
          </a:xfrm>
        </p:spPr>
        <p:txBody>
          <a:bodyPr>
            <a:normAutofit fontScale="92500" lnSpcReduction="10000"/>
          </a:bodyPr>
          <a:lstStyle/>
          <a:p>
            <a:pPr>
              <a:buNone/>
            </a:pPr>
            <a:r>
              <a:rPr lang="kk-KZ" sz="1600" b="1" i="1" dirty="0" smtClean="0">
                <a:solidFill>
                  <a:srgbClr val="FF0000"/>
                </a:solidFill>
                <a:latin typeface="Times New Roman" pitchFamily="18" charset="0"/>
                <a:cs typeface="Times New Roman" pitchFamily="18" charset="0"/>
              </a:rPr>
              <a:t>     ББК 84(5 Қаз)</a:t>
            </a:r>
          </a:p>
          <a:p>
            <a:pPr>
              <a:buNone/>
            </a:pPr>
            <a:r>
              <a:rPr lang="kk-KZ" sz="1600" b="1" i="1" dirty="0" smtClean="0">
                <a:solidFill>
                  <a:srgbClr val="FF0000"/>
                </a:solidFill>
                <a:latin typeface="Times New Roman" pitchFamily="18" charset="0"/>
                <a:cs typeface="Times New Roman" pitchFamily="18" charset="0"/>
              </a:rPr>
              <a:t>     Ж 31</a:t>
            </a:r>
          </a:p>
          <a:p>
            <a:pPr>
              <a:buNone/>
            </a:pPr>
            <a:endParaRPr lang="kk-KZ" sz="1600" b="1" i="1" dirty="0" smtClean="0">
              <a:solidFill>
                <a:srgbClr val="FF0000"/>
              </a:solidFill>
              <a:latin typeface="Times New Roman" pitchFamily="18" charset="0"/>
              <a:cs typeface="Times New Roman" pitchFamily="18" charset="0"/>
            </a:endParaRPr>
          </a:p>
          <a:p>
            <a:pPr algn="just">
              <a:buNone/>
            </a:pPr>
            <a:r>
              <a:rPr lang="kk-KZ" sz="1600" b="1" i="1" dirty="0" smtClean="0">
                <a:solidFill>
                  <a:srgbClr val="FF0000"/>
                </a:solidFill>
                <a:latin typeface="Times New Roman" pitchFamily="18" charset="0"/>
                <a:cs typeface="Times New Roman" pitchFamily="18" charset="0"/>
              </a:rPr>
              <a:t>          </a:t>
            </a:r>
            <a:r>
              <a:rPr lang="kk-KZ" sz="1600" b="1" i="1" dirty="0" smtClean="0">
                <a:solidFill>
                  <a:srgbClr val="0070C0"/>
                </a:solidFill>
                <a:latin typeface="Times New Roman" pitchFamily="18" charset="0"/>
                <a:cs typeface="Times New Roman" pitchFamily="18" charset="0"/>
              </a:rPr>
              <a:t>Жансүгіров І. Өлеңдер мен поэмалар. – Алматы: Атамұра, 2003. – 360 б.</a:t>
            </a:r>
          </a:p>
          <a:p>
            <a:pPr algn="just">
              <a:buNone/>
            </a:pPr>
            <a:endParaRPr lang="kk-KZ" sz="1600" b="1" i="1" dirty="0" smtClean="0">
              <a:solidFill>
                <a:srgbClr val="FF0000"/>
              </a:solidFill>
              <a:latin typeface="Times New Roman" pitchFamily="18" charset="0"/>
              <a:cs typeface="Times New Roman" pitchFamily="18" charset="0"/>
            </a:endParaRPr>
          </a:p>
          <a:p>
            <a:pPr algn="just">
              <a:buNone/>
            </a:pPr>
            <a:r>
              <a:rPr lang="kk-KZ" sz="1600" b="1" i="1" dirty="0" smtClean="0">
                <a:solidFill>
                  <a:srgbClr val="0070C0"/>
                </a:solidFill>
                <a:latin typeface="Times New Roman" pitchFamily="18" charset="0"/>
                <a:cs typeface="Times New Roman" pitchFamily="18" charset="0"/>
              </a:rPr>
              <a:t>          Қазақ халқының аса көрнекті, дүлдүл ақыны Ілияс Жансүгіровтің шығармашылығы өзіндік шеберлігімен, әсем нақышты бояулармен ерекшеленеді. Өлең-жырларында оның өз халқын, туған жерін, елін шексіз сүйген ең нәзік сезімі кестеленген. Ұлттық поэзияның өрнекті үлгілері “Құлагер”, “Күй”, “Рүстем қырғыны” поэмалары қазақ әдебиетінің алтын қорынан айрықша орын алады. </a:t>
            </a:r>
          </a:p>
          <a:p>
            <a:pPr algn="just">
              <a:buNone/>
            </a:pPr>
            <a:r>
              <a:rPr lang="kk-KZ" sz="1600" b="1" i="1" dirty="0" smtClean="0">
                <a:solidFill>
                  <a:srgbClr val="0070C0"/>
                </a:solidFill>
                <a:latin typeface="Times New Roman" pitchFamily="18" charset="0"/>
                <a:cs typeface="Times New Roman" pitchFamily="18" charset="0"/>
              </a:rPr>
              <a:t>          Бұл жинаққа ақынның үлкен талантын танытатын, асылдың сынығындай өлеңдері мен поэмалары топтастырылды.</a:t>
            </a:r>
          </a:p>
          <a:p>
            <a:pPr algn="just">
              <a:buNone/>
            </a:pPr>
            <a:r>
              <a:rPr lang="kk-KZ" sz="1600" b="1" i="1" dirty="0" smtClean="0">
                <a:solidFill>
                  <a:srgbClr val="FF0000"/>
                </a:solidFill>
                <a:latin typeface="Times New Roman" pitchFamily="18" charset="0"/>
                <a:cs typeface="Times New Roman" pitchFamily="18" charset="0"/>
              </a:rPr>
              <a:t>     </a:t>
            </a:r>
          </a:p>
          <a:p>
            <a:pPr algn="just">
              <a:buNone/>
            </a:pPr>
            <a:r>
              <a:rPr lang="kk-KZ" sz="1600" b="1" i="1" dirty="0" smtClean="0">
                <a:solidFill>
                  <a:srgbClr val="FF0000"/>
                </a:solidFill>
                <a:latin typeface="Times New Roman" pitchFamily="18" charset="0"/>
                <a:cs typeface="Times New Roman" pitchFamily="18" charset="0"/>
              </a:rPr>
              <a:t>               </a:t>
            </a:r>
            <a:r>
              <a:rPr lang="kk-KZ" sz="1600" b="1" i="1" dirty="0" smtClean="0">
                <a:solidFill>
                  <a:srgbClr val="0070C0"/>
                </a:solidFill>
                <a:latin typeface="Times New Roman" pitchFamily="18" charset="0"/>
                <a:cs typeface="Times New Roman" pitchFamily="18" charset="0"/>
              </a:rPr>
              <a:t>Барлығы: 1 дана, көркем әдебиеттер абономенті.</a:t>
            </a:r>
          </a:p>
          <a:p>
            <a:pPr algn="just">
              <a:buNone/>
            </a:pPr>
            <a:endParaRPr lang="kk-KZ" sz="1600" b="1" i="1" dirty="0" smtClean="0">
              <a:solidFill>
                <a:srgbClr val="FF0000"/>
              </a:solidFill>
              <a:latin typeface="Times New Roman" pitchFamily="18" charset="0"/>
              <a:cs typeface="Times New Roman" pitchFamily="18" charset="0"/>
            </a:endParaRPr>
          </a:p>
          <a:p>
            <a:pPr algn="just">
              <a:buNone/>
            </a:pPr>
            <a:r>
              <a:rPr lang="kk-KZ" sz="1600" b="1" i="1" dirty="0" smtClean="0">
                <a:solidFill>
                  <a:srgbClr val="FF0000"/>
                </a:solidFill>
                <a:latin typeface="Times New Roman" pitchFamily="18" charset="0"/>
                <a:cs typeface="Times New Roman" pitchFamily="18" charset="0"/>
              </a:rPr>
              <a:t>         </a:t>
            </a:r>
          </a:p>
          <a:p>
            <a:pPr algn="just">
              <a:buNone/>
            </a:pPr>
            <a:r>
              <a:rPr lang="kk-KZ" sz="1600" b="1" i="1" dirty="0" smtClean="0">
                <a:solidFill>
                  <a:srgbClr val="FF0000"/>
                </a:solidFill>
                <a:latin typeface="Times New Roman" pitchFamily="18" charset="0"/>
                <a:cs typeface="Times New Roman" pitchFamily="18" charset="0"/>
              </a:rPr>
              <a:t>        </a:t>
            </a:r>
            <a:endParaRPr lang="ru-RU" sz="1600" b="1" i="1" dirty="0">
              <a:solidFill>
                <a:srgbClr val="FF0000"/>
              </a:solidFill>
              <a:latin typeface="Times New Roman" pitchFamily="18" charset="0"/>
              <a:cs typeface="Times New Roman" pitchFamily="18" charset="0"/>
            </a:endParaRPr>
          </a:p>
        </p:txBody>
      </p:sp>
      <p:pic>
        <p:nvPicPr>
          <p:cNvPr id="4098" name="Picture 2"/>
          <p:cNvPicPr>
            <a:picLocks noGrp="1" noChangeAspect="1" noChangeArrowheads="1"/>
          </p:cNvPicPr>
          <p:nvPr>
            <p:ph sz="half" idx="1"/>
          </p:nvPr>
        </p:nvPicPr>
        <p:blipFill>
          <a:blip r:embed="rId2" cstate="print"/>
          <a:srcRect/>
          <a:stretch>
            <a:fillRect/>
          </a:stretch>
        </p:blipFill>
        <p:spPr bwMode="auto">
          <a:xfrm>
            <a:off x="500034" y="1285860"/>
            <a:ext cx="3186547" cy="50400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spd="med">
    <p:pull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000240"/>
            <a:ext cx="8229600" cy="1571636"/>
          </a:xfrm>
        </p:spPr>
        <p:txBody>
          <a:bodyPr>
            <a:normAutofit fontScale="90000"/>
          </a:bodyPr>
          <a:lstStyle/>
          <a:p>
            <a:r>
              <a:rPr lang="kk-KZ" sz="6000" b="1" i="1" dirty="0" smtClean="0">
                <a:solidFill>
                  <a:srgbClr val="C00000"/>
                </a:solidFill>
                <a:latin typeface="Times New Roman" pitchFamily="18" charset="0"/>
                <a:cs typeface="Times New Roman" pitchFamily="18" charset="0"/>
              </a:rPr>
              <a:t>Назарларыңызға  рахмет!     </a:t>
            </a:r>
            <a:endParaRPr lang="ru-RU" sz="6000" b="1" i="1" dirty="0">
              <a:solidFill>
                <a:srgbClr val="C00000"/>
              </a:solidFill>
              <a:latin typeface="Times New Roman" pitchFamily="18" charset="0"/>
              <a:cs typeface="Times New Roman" pitchFamily="18" charset="0"/>
            </a:endParaRPr>
          </a:p>
        </p:txBody>
      </p:sp>
    </p:spTree>
    <p:custDataLst>
      <p:tags r:id="rId1"/>
    </p:custDataLst>
  </p:cSld>
  <p:clrMapOvr>
    <a:masterClrMapping/>
  </p:clrMapOvr>
  <p:transition spd="med" advTm="7296">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14356"/>
            <a:ext cx="8229600" cy="5929354"/>
          </a:xfrm>
        </p:spPr>
        <p:txBody>
          <a:bodyPr>
            <a:normAutofit fontScale="92500" lnSpcReduction="20000"/>
          </a:bodyPr>
          <a:lstStyle/>
          <a:p>
            <a:pPr algn="just">
              <a:buNone/>
            </a:pPr>
            <a:r>
              <a:rPr lang="kk-KZ" sz="2500" b="1" i="1" dirty="0" smtClean="0">
                <a:solidFill>
                  <a:srgbClr val="0070C0"/>
                </a:solidFill>
                <a:latin typeface="Times New Roman" pitchFamily="18" charset="0"/>
                <a:cs typeface="Times New Roman" pitchFamily="18" charset="0"/>
              </a:rPr>
              <a:t>                                     </a:t>
            </a:r>
            <a:r>
              <a:rPr lang="kk-KZ" sz="2500" b="1" i="1" dirty="0" smtClean="0">
                <a:solidFill>
                  <a:srgbClr val="FF0000"/>
                </a:solidFill>
                <a:latin typeface="Times New Roman" pitchFamily="18" charset="0"/>
                <a:cs typeface="Times New Roman" pitchFamily="18" charset="0"/>
              </a:rPr>
              <a:t>Өмірбаяны</a:t>
            </a:r>
          </a:p>
          <a:p>
            <a:pPr algn="just">
              <a:buNone/>
            </a:pPr>
            <a:r>
              <a:rPr lang="kk-KZ" sz="25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Әйгілі ақын, </a:t>
            </a:r>
            <a:r>
              <a:rPr lang="ru-RU" sz="1800" b="1" i="1" dirty="0" smtClean="0">
                <a:solidFill>
                  <a:srgbClr val="0070C0"/>
                </a:solidFill>
                <a:latin typeface="Times New Roman" pitchFamily="18" charset="0"/>
                <a:cs typeface="Times New Roman" pitchFamily="18" charset="0"/>
              </a:rPr>
              <a:t>драматург, </a:t>
            </a:r>
            <a:r>
              <a:rPr lang="ru-RU" sz="1800" b="1" i="1" dirty="0" err="1" smtClean="0">
                <a:solidFill>
                  <a:srgbClr val="0070C0"/>
                </a:solidFill>
                <a:latin typeface="Times New Roman" pitchFamily="18" charset="0"/>
                <a:cs typeface="Times New Roman" pitchFamily="18" charset="0"/>
              </a:rPr>
              <a:t>сөз зергері</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Ілияс</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Жансүгіров бұрынғы Қапал уезі</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Ақсу болысында</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(қазіргі Алматы</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облысы</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Ақсу ауданы</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туған.</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Ілияс</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жас</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күнінен бастап</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ән </a:t>
            </a:r>
            <a:r>
              <a:rPr lang="ru-RU" sz="1800" b="1" i="1" dirty="0" smtClean="0">
                <a:solidFill>
                  <a:srgbClr val="0070C0"/>
                </a:solidFill>
                <a:latin typeface="Times New Roman" pitchFamily="18" charset="0"/>
                <a:cs typeface="Times New Roman" pitchFamily="18" charset="0"/>
              </a:rPr>
              <a:t>мен </a:t>
            </a:r>
            <a:r>
              <a:rPr lang="ru-RU" sz="1800" b="1" i="1" dirty="0" err="1" smtClean="0">
                <a:solidFill>
                  <a:srgbClr val="0070C0"/>
                </a:solidFill>
                <a:latin typeface="Times New Roman" pitchFamily="18" charset="0"/>
                <a:cs typeface="Times New Roman" pitchFamily="18" charset="0"/>
              </a:rPr>
              <a:t>күйге</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өлең-жырға құмар болып</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өседі</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Жас</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Ілияс</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ұлы Абайдың поэзиясымен</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танысқаннан кейін</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өзінде бір</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ерекше</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сергектік</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сілкініс</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жаңалық сезінеді</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Өз үйінде әкесінен </a:t>
            </a:r>
            <a:r>
              <a:rPr lang="ru-RU" sz="1800" b="1" i="1" dirty="0" smtClean="0">
                <a:solidFill>
                  <a:srgbClr val="0070C0"/>
                </a:solidFill>
                <a:latin typeface="Times New Roman" pitchFamily="18" charset="0"/>
                <a:cs typeface="Times New Roman" pitchFamily="18" charset="0"/>
              </a:rPr>
              <a:t>хат </a:t>
            </a:r>
            <a:r>
              <a:rPr lang="ru-RU" sz="1800" b="1" i="1" dirty="0" err="1" smtClean="0">
                <a:solidFill>
                  <a:srgbClr val="0070C0"/>
                </a:solidFill>
                <a:latin typeface="Times New Roman" pitchFamily="18" charset="0"/>
                <a:cs typeface="Times New Roman" pitchFamily="18" charset="0"/>
              </a:rPr>
              <a:t>танып,молда</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алдын</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көрген Ілияс</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жүйелі түрде білім</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алмақ болып</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Алматыға келеді</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мұғалімдер </a:t>
            </a:r>
            <a:r>
              <a:rPr lang="ru-RU" sz="1800" b="1" i="1" dirty="0" smtClean="0">
                <a:solidFill>
                  <a:srgbClr val="0070C0"/>
                </a:solidFill>
                <a:latin typeface="Times New Roman" pitchFamily="18" charset="0"/>
                <a:cs typeface="Times New Roman" pitchFamily="18" charset="0"/>
              </a:rPr>
              <a:t>институты </a:t>
            </a:r>
            <a:r>
              <a:rPr lang="ru-RU" sz="1800" b="1" i="1" dirty="0" err="1" smtClean="0">
                <a:solidFill>
                  <a:srgbClr val="0070C0"/>
                </a:solidFill>
                <a:latin typeface="Times New Roman" pitchFamily="18" charset="0"/>
                <a:cs typeface="Times New Roman" pitchFamily="18" charset="0"/>
              </a:rPr>
              <a:t>жанындағы қысқа мерзімді</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курста</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оқиды</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Жас</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азамат</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Қазақ ағарту институтында</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Жетісу</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облыстық "Қосшы" комитетінде</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губерниялық оқу бөлімінде, </a:t>
            </a:r>
            <a:r>
              <a:rPr lang="ru-RU" sz="1800" b="1" i="1" dirty="0" smtClean="0">
                <a:solidFill>
                  <a:srgbClr val="0070C0"/>
                </a:solidFill>
                <a:latin typeface="Times New Roman" pitchFamily="18" charset="0"/>
                <a:cs typeface="Times New Roman" pitchFamily="18" charset="0"/>
              </a:rPr>
              <a:t>"</a:t>
            </a:r>
            <a:r>
              <a:rPr lang="ru-RU" sz="1800" b="1" i="1" dirty="0" err="1" smtClean="0">
                <a:solidFill>
                  <a:srgbClr val="0070C0"/>
                </a:solidFill>
                <a:latin typeface="Times New Roman" pitchFamily="18" charset="0"/>
                <a:cs typeface="Times New Roman" pitchFamily="18" charset="0"/>
              </a:rPr>
              <a:t>Тілші</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газетінің редакциясында</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қызмет етеді</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ауыз</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өдебиеті үлгілерін жинайды</a:t>
            </a:r>
            <a:r>
              <a:rPr lang="ru-RU" sz="1800" b="1" i="1" dirty="0" smtClean="0">
                <a:solidFill>
                  <a:srgbClr val="0070C0"/>
                </a:solidFill>
                <a:latin typeface="Times New Roman" pitchFamily="18" charset="0"/>
                <a:cs typeface="Times New Roman" pitchFamily="18" charset="0"/>
              </a:rPr>
              <a:t>. Газет - </a:t>
            </a:r>
            <a:r>
              <a:rPr lang="ru-RU" sz="1800" b="1" i="1" dirty="0" err="1" smtClean="0">
                <a:solidFill>
                  <a:srgbClr val="0070C0"/>
                </a:solidFill>
                <a:latin typeface="Times New Roman" pitchFamily="18" charset="0"/>
                <a:cs typeface="Times New Roman" pitchFamily="18" charset="0"/>
              </a:rPr>
              <a:t>журналдарда</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алғашқы өлеңдері басылып</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шыға бастайды</a:t>
            </a:r>
            <a:r>
              <a:rPr lang="ru-RU" sz="1800" b="1" i="1" dirty="0" smtClean="0">
                <a:solidFill>
                  <a:srgbClr val="0070C0"/>
                </a:solidFill>
                <a:latin typeface="Times New Roman" pitchFamily="18" charset="0"/>
                <a:cs typeface="Times New Roman" pitchFamily="18" charset="0"/>
              </a:rPr>
              <a:t>. 1928 </a:t>
            </a:r>
            <a:r>
              <a:rPr lang="ru-RU" sz="1800" b="1" i="1" dirty="0" err="1" smtClean="0">
                <a:solidFill>
                  <a:srgbClr val="0070C0"/>
                </a:solidFill>
                <a:latin typeface="Times New Roman" pitchFamily="18" charset="0"/>
                <a:cs typeface="Times New Roman" pitchFamily="18" charset="0"/>
              </a:rPr>
              <a:t>жылы</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Сағанақ</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деген</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тұңғыш кітабы</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шығады</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Ілияс</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Жансүгіров </a:t>
            </a:r>
            <a:r>
              <a:rPr lang="ru-RU" sz="1800" b="1" i="1" dirty="0" smtClean="0">
                <a:solidFill>
                  <a:srgbClr val="0070C0"/>
                </a:solidFill>
                <a:latin typeface="Times New Roman" pitchFamily="18" charset="0"/>
                <a:cs typeface="Times New Roman" pitchFamily="18" charset="0"/>
              </a:rPr>
              <a:t>1925-1928 </a:t>
            </a:r>
            <a:r>
              <a:rPr lang="ru-RU" sz="1800" b="1" i="1" dirty="0" err="1" smtClean="0">
                <a:solidFill>
                  <a:srgbClr val="0070C0"/>
                </a:solidFill>
                <a:latin typeface="Times New Roman" pitchFamily="18" charset="0"/>
                <a:cs typeface="Times New Roman" pitchFamily="18" charset="0"/>
              </a:rPr>
              <a:t>жылдары</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Москвадағы Коммунистік</a:t>
            </a:r>
            <a:r>
              <a:rPr lang="ru-RU" sz="1800" b="1" i="1" dirty="0" smtClean="0">
                <a:solidFill>
                  <a:srgbClr val="0070C0"/>
                </a:solidFill>
                <a:latin typeface="Times New Roman" pitchFamily="18" charset="0"/>
                <a:cs typeface="Times New Roman" pitchFamily="18" charset="0"/>
              </a:rPr>
              <a:t> журналистика </a:t>
            </a:r>
            <a:r>
              <a:rPr lang="ru-RU" sz="1800" b="1" i="1" dirty="0" err="1" smtClean="0">
                <a:solidFill>
                  <a:srgbClr val="0070C0"/>
                </a:solidFill>
                <a:latin typeface="Times New Roman" pitchFamily="18" charset="0"/>
                <a:cs typeface="Times New Roman" pitchFamily="18" charset="0"/>
              </a:rPr>
              <a:t>институтына</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түсіп</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орыс</a:t>
            </a:r>
            <a:r>
              <a:rPr lang="ru-RU" sz="1800" b="1" i="1" dirty="0" smtClean="0">
                <a:solidFill>
                  <a:srgbClr val="0070C0"/>
                </a:solidFill>
                <a:latin typeface="Times New Roman" pitchFamily="18" charset="0"/>
                <a:cs typeface="Times New Roman" pitchFamily="18" charset="0"/>
              </a:rPr>
              <a:t>, Европа </a:t>
            </a:r>
            <a:r>
              <a:rPr lang="ru-RU" sz="1800" b="1" i="1" dirty="0" err="1" smtClean="0">
                <a:solidFill>
                  <a:srgbClr val="0070C0"/>
                </a:solidFill>
                <a:latin typeface="Times New Roman" pitchFamily="18" charset="0"/>
                <a:cs typeface="Times New Roman" pitchFamily="18" charset="0"/>
              </a:rPr>
              <a:t>классиктерінің шығармаларын тереңдеп оқиды</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Бұл тәжірибе ақын талантының жарқырай ашылуына</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әсер етеді</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Елге</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оралған соң "Еңбекші қазақ" газетінде</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істеп</a:t>
            </a:r>
            <a:r>
              <a:rPr lang="ru-RU" sz="1800" b="1" i="1" dirty="0" smtClean="0">
                <a:solidFill>
                  <a:srgbClr val="0070C0"/>
                </a:solidFill>
                <a:latin typeface="Times New Roman" pitchFamily="18" charset="0"/>
                <a:cs typeface="Times New Roman" pitchFamily="18" charset="0"/>
              </a:rPr>
              <a:t>, 1934-1935 </a:t>
            </a:r>
            <a:r>
              <a:rPr lang="ru-RU" sz="1800" b="1" i="1" dirty="0" err="1" smtClean="0">
                <a:solidFill>
                  <a:srgbClr val="0070C0"/>
                </a:solidFill>
                <a:latin typeface="Times New Roman" pitchFamily="18" charset="0"/>
                <a:cs typeface="Times New Roman" pitchFamily="18" charset="0"/>
              </a:rPr>
              <a:t>жылдарда</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Қазақстан Жазушылар</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Одағының төрағасы болады</a:t>
            </a:r>
            <a:r>
              <a:rPr lang="ru-RU" sz="1800" b="1" i="1" dirty="0" smtClean="0">
                <a:solidFill>
                  <a:srgbClr val="0070C0"/>
                </a:solidFill>
                <a:latin typeface="Times New Roman" pitchFamily="18" charset="0"/>
                <a:cs typeface="Times New Roman" pitchFamily="18" charset="0"/>
              </a:rPr>
              <a:t>. 1935-1937 </a:t>
            </a:r>
            <a:r>
              <a:rPr lang="ru-RU" sz="1800" b="1" i="1" dirty="0" err="1" smtClean="0">
                <a:solidFill>
                  <a:srgbClr val="0070C0"/>
                </a:solidFill>
                <a:latin typeface="Times New Roman" pitchFamily="18" charset="0"/>
                <a:cs typeface="Times New Roman" pitchFamily="18" charset="0"/>
              </a:rPr>
              <a:t>жылдары</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көркем әдебиет баспасында</a:t>
            </a:r>
            <a:r>
              <a:rPr lang="ru-RU" sz="1800" b="1" i="1" dirty="0" smtClean="0">
                <a:solidFill>
                  <a:srgbClr val="0070C0"/>
                </a:solidFill>
                <a:latin typeface="Times New Roman" pitchFamily="18" charset="0"/>
                <a:cs typeface="Times New Roman" pitchFamily="18" charset="0"/>
              </a:rPr>
              <a:t> поэзия </a:t>
            </a:r>
            <a:r>
              <a:rPr lang="ru-RU" sz="1800" b="1" i="1" dirty="0" err="1" smtClean="0">
                <a:solidFill>
                  <a:srgbClr val="0070C0"/>
                </a:solidFill>
                <a:latin typeface="Times New Roman" pitchFamily="18" charset="0"/>
                <a:cs typeface="Times New Roman" pitchFamily="18" charset="0"/>
              </a:rPr>
              <a:t>бөлімін басқарады</a:t>
            </a:r>
            <a:r>
              <a:rPr lang="ru-RU" sz="1800" b="1" i="1" dirty="0" smtClean="0">
                <a:solidFill>
                  <a:srgbClr val="0070C0"/>
                </a:solidFill>
                <a:latin typeface="Times New Roman" pitchFamily="18" charset="0"/>
                <a:cs typeface="Times New Roman" pitchFamily="18" charset="0"/>
              </a:rPr>
              <a:t>. КСРО </a:t>
            </a:r>
            <a:r>
              <a:rPr lang="ru-RU" sz="1800" b="1" i="1" dirty="0" err="1" smtClean="0">
                <a:solidFill>
                  <a:srgbClr val="0070C0"/>
                </a:solidFill>
                <a:latin typeface="Times New Roman" pitchFamily="18" charset="0"/>
                <a:cs typeface="Times New Roman" pitchFamily="18" charset="0"/>
              </a:rPr>
              <a:t>жазушыларының </a:t>
            </a:r>
            <a:r>
              <a:rPr lang="ru-RU" sz="1800" b="1" i="1" dirty="0" smtClean="0">
                <a:solidFill>
                  <a:srgbClr val="0070C0"/>
                </a:solidFill>
                <a:latin typeface="Times New Roman" pitchFamily="18" charset="0"/>
                <a:cs typeface="Times New Roman" pitchFamily="18" charset="0"/>
              </a:rPr>
              <a:t>I </a:t>
            </a:r>
            <a:r>
              <a:rPr lang="ru-RU" sz="1800" b="1" i="1" dirty="0" err="1" smtClean="0">
                <a:solidFill>
                  <a:srgbClr val="0070C0"/>
                </a:solidFill>
                <a:latin typeface="Times New Roman" pitchFamily="18" charset="0"/>
                <a:cs typeface="Times New Roman" pitchFamily="18" charset="0"/>
              </a:rPr>
              <a:t>съезіне</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қатысады</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Қазақ поэзиясының ерен</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жүйрігі, "қазақ поэзиясының Құлагері" </a:t>
            </a:r>
            <a:r>
              <a:rPr lang="ru-RU" sz="1800" b="1" i="1" dirty="0" smtClean="0">
                <a:solidFill>
                  <a:srgbClr val="0070C0"/>
                </a:solidFill>
                <a:latin typeface="Times New Roman" pitchFamily="18" charset="0"/>
                <a:cs typeface="Times New Roman" pitchFamily="18" charset="0"/>
              </a:rPr>
              <a:t>1938 </a:t>
            </a:r>
            <a:r>
              <a:rPr lang="ru-RU" sz="1800" b="1" i="1" dirty="0" err="1" smtClean="0">
                <a:solidFill>
                  <a:srgbClr val="0070C0"/>
                </a:solidFill>
                <a:latin typeface="Times New Roman" pitchFamily="18" charset="0"/>
                <a:cs typeface="Times New Roman" pitchFamily="18" charset="0"/>
              </a:rPr>
              <a:t>жылы</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жазықсыз жазаға ұшырайды</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Ол</a:t>
            </a:r>
            <a:r>
              <a:rPr lang="ru-RU" sz="1800" b="1" i="1" dirty="0" smtClean="0">
                <a:solidFill>
                  <a:srgbClr val="0070C0"/>
                </a:solidFill>
                <a:latin typeface="Times New Roman" pitchFamily="18" charset="0"/>
                <a:cs typeface="Times New Roman" pitchFamily="18" charset="0"/>
              </a:rPr>
              <a:t> 1927-1938 </a:t>
            </a:r>
            <a:r>
              <a:rPr lang="ru-RU" sz="1800" b="1" i="1" dirty="0" err="1" smtClean="0">
                <a:solidFill>
                  <a:srgbClr val="0070C0"/>
                </a:solidFill>
                <a:latin typeface="Times New Roman" pitchFamily="18" charset="0"/>
                <a:cs typeface="Times New Roman" pitchFamily="18" charset="0"/>
              </a:rPr>
              <a:t>жылдары</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өндірте жазып</a:t>
            </a:r>
            <a:r>
              <a:rPr lang="ru-RU" sz="1800" b="1" i="1" dirty="0" smtClean="0">
                <a:solidFill>
                  <a:srgbClr val="0070C0"/>
                </a:solidFill>
                <a:latin typeface="Times New Roman" pitchFamily="18" charset="0"/>
                <a:cs typeface="Times New Roman" pitchFamily="18" charset="0"/>
              </a:rPr>
              <a:t>, поэзия, проза, драматургия, сын, </a:t>
            </a:r>
            <a:r>
              <a:rPr lang="ru-RU" sz="1800" b="1" i="1" dirty="0" err="1" smtClean="0">
                <a:solidFill>
                  <a:srgbClr val="0070C0"/>
                </a:solidFill>
                <a:latin typeface="Times New Roman" pitchFamily="18" charset="0"/>
                <a:cs typeface="Times New Roman" pitchFamily="18" charset="0"/>
              </a:rPr>
              <a:t>аударма</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саласында</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жиырмадан</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астам</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кітап</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шығарып, артына</a:t>
            </a:r>
            <a:r>
              <a:rPr lang="ru-RU" sz="1800" b="1" i="1" dirty="0" smtClean="0">
                <a:solidFill>
                  <a:srgbClr val="0070C0"/>
                </a:solidFill>
                <a:latin typeface="Times New Roman" pitchFamily="18" charset="0"/>
                <a:cs typeface="Times New Roman" pitchFamily="18" charset="0"/>
              </a:rPr>
              <a:t> мол </a:t>
            </a:r>
            <a:r>
              <a:rPr lang="ru-RU" sz="1800" b="1" i="1" dirty="0" err="1" smtClean="0">
                <a:solidFill>
                  <a:srgbClr val="0070C0"/>
                </a:solidFill>
                <a:latin typeface="Times New Roman" pitchFamily="18" charset="0"/>
                <a:cs typeface="Times New Roman" pitchFamily="18" charset="0"/>
              </a:rPr>
              <a:t>өдеби мұра қалдырды</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Ақынның эпикалық шығармаларындағы бейнелеу</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тілінің байлығы, сонылығы, </a:t>
            </a:r>
            <a:r>
              <a:rPr lang="ru-RU" sz="1800" b="1" i="1" dirty="0" smtClean="0">
                <a:solidFill>
                  <a:srgbClr val="0070C0"/>
                </a:solidFill>
                <a:latin typeface="Times New Roman" pitchFamily="18" charset="0"/>
                <a:cs typeface="Times New Roman" pitchFamily="18" charset="0"/>
              </a:rPr>
              <a:t>стиль </a:t>
            </a:r>
            <a:r>
              <a:rPr lang="ru-RU" sz="1800" b="1" i="1" dirty="0" err="1" smtClean="0">
                <a:solidFill>
                  <a:srgbClr val="0070C0"/>
                </a:solidFill>
                <a:latin typeface="Times New Roman" pitchFamily="18" charset="0"/>
                <a:cs typeface="Times New Roman" pitchFamily="18" charset="0"/>
              </a:rPr>
              <a:t>өрнегі</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құйылған сөз тасқыны</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адуынды</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күші Ілияс</a:t>
            </a:r>
            <a:r>
              <a:rPr lang="ru-RU" sz="1800" b="1" i="1" dirty="0" smtClean="0">
                <a:solidFill>
                  <a:srgbClr val="0070C0"/>
                </a:solidFill>
                <a:latin typeface="Times New Roman" pitchFamily="18" charset="0"/>
                <a:cs typeface="Times New Roman" pitchFamily="18" charset="0"/>
              </a:rPr>
              <a:t> </a:t>
            </a:r>
            <a:r>
              <a:rPr lang="ru-RU" sz="1800" b="1" i="1" dirty="0" err="1" smtClean="0">
                <a:solidFill>
                  <a:srgbClr val="0070C0"/>
                </a:solidFill>
                <a:latin typeface="Times New Roman" pitchFamily="18" charset="0"/>
                <a:cs typeface="Times New Roman" pitchFamily="18" charset="0"/>
              </a:rPr>
              <a:t>Жансүгіровті </a:t>
            </a:r>
            <a:r>
              <a:rPr lang="ru-RU" sz="1800" b="1" i="1" dirty="0" err="1" smtClean="0">
                <a:solidFill>
                  <a:srgbClr val="0070C0"/>
                </a:solidFill>
                <a:latin typeface="Times New Roman" pitchFamily="18" charset="0"/>
                <a:cs typeface="Times New Roman" pitchFamily="18" charset="0"/>
              </a:rPr>
              <a:t>қазақ халқының сүйікті қаламгерлерінің бірегейі</a:t>
            </a:r>
            <a:r>
              <a:rPr lang="ru-RU" sz="1800" b="1" i="1" dirty="0" smtClean="0">
                <a:solidFill>
                  <a:srgbClr val="0070C0"/>
                </a:solidFill>
                <a:latin typeface="Times New Roman" pitchFamily="18" charset="0"/>
                <a:cs typeface="Times New Roman" pitchFamily="18" charset="0"/>
              </a:rPr>
              <a:t>.</a:t>
            </a:r>
            <a:endParaRPr lang="ru-RU" sz="1800" b="1" i="1" dirty="0">
              <a:solidFill>
                <a:srgbClr val="0070C0"/>
              </a:solidFill>
              <a:latin typeface="Times New Roman" pitchFamily="18" charset="0"/>
              <a:cs typeface="Times New Roman" pitchFamily="18" charset="0"/>
            </a:endParaRPr>
          </a:p>
        </p:txBody>
      </p:sp>
    </p:spTree>
    <p:custDataLst>
      <p:tags r:id="rId1"/>
    </p:custDataLst>
  </p:cSld>
  <p:clrMapOvr>
    <a:masterClrMapping/>
  </p:clrMapOvr>
  <p:transition spd="med" advTm="3859">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amond(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4786314" y="642918"/>
            <a:ext cx="3900486" cy="5929354"/>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buNone/>
            </a:pPr>
            <a:r>
              <a:rPr lang="kk-KZ" sz="20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p>
          <a:p>
            <a:pPr algn="just">
              <a:buNone/>
            </a:pPr>
            <a:endParaRPr lang="kk-KZ" sz="20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a:p>
            <a:pPr algn="just">
              <a:buNone/>
            </a:pPr>
            <a:r>
              <a:rPr lang="kk-KZ" sz="20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p>
          <a:p>
            <a:pPr algn="just">
              <a:buNone/>
            </a:pPr>
            <a:r>
              <a:rPr lang="kk-KZ" sz="20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kk-KZ" sz="2400" b="1" i="1" dirty="0" smtClean="0">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“Ілияс Жансүгіровтің ірі поэмалары – “Дала”, “Күйші”, “Құлагер”. Осы үш поэма тұсында қазақтың Абайдан кейінгі поэзиясы аса биік ірі сана табады”. </a:t>
            </a:r>
          </a:p>
          <a:p>
            <a:pPr algn="ctr">
              <a:buNone/>
            </a:pPr>
            <a:r>
              <a:rPr lang="kk-KZ" sz="2400" b="1" i="1" dirty="0" smtClean="0">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              М. Әуезов</a:t>
            </a:r>
            <a:endParaRPr lang="ru-RU" sz="2400" b="1" i="1" dirty="0">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5" name="Picture 2"/>
          <p:cNvPicPr>
            <a:picLocks noChangeAspect="1" noChangeArrowheads="1"/>
          </p:cNvPicPr>
          <p:nvPr/>
        </p:nvPicPr>
        <p:blipFill>
          <a:blip r:embed="rId2"/>
          <a:srcRect/>
          <a:stretch>
            <a:fillRect/>
          </a:stretch>
        </p:blipFill>
        <p:spPr bwMode="auto">
          <a:xfrm>
            <a:off x="214282" y="857232"/>
            <a:ext cx="4643470" cy="49292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pull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srcRect/>
          <a:stretch>
            <a:fillRect/>
          </a:stretch>
        </p:blipFill>
        <p:spPr bwMode="auto">
          <a:xfrm>
            <a:off x="500034" y="1571612"/>
            <a:ext cx="8358246" cy="457203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Прямоугольник 6"/>
          <p:cNvSpPr/>
          <p:nvPr/>
        </p:nvSpPr>
        <p:spPr>
          <a:xfrm>
            <a:off x="500034" y="571481"/>
            <a:ext cx="8001056" cy="954107"/>
          </a:xfrm>
          <a:prstGeom prst="rect">
            <a:avLst/>
          </a:prstGeom>
        </p:spPr>
        <p:txBody>
          <a:bodyPr wrap="square">
            <a:spAutoFit/>
          </a:bodyPr>
          <a:lstStyle/>
          <a:p>
            <a:r>
              <a:rPr lang="kk-KZ" b="1" i="1" dirty="0" smtClean="0">
                <a:latin typeface="Times New Roman" pitchFamily="18" charset="0"/>
                <a:cs typeface="Times New Roman" pitchFamily="18" charset="0"/>
              </a:rPr>
              <a:t>                          </a:t>
            </a:r>
            <a:r>
              <a:rPr lang="kk-KZ" sz="2800" b="1" i="1" dirty="0" smtClean="0">
                <a:ln w="10541" cmpd="sng">
                  <a:solidFill>
                    <a:schemeClr val="accent1">
                      <a:shade val="88000"/>
                      <a:satMod val="110000"/>
                    </a:schemeClr>
                  </a:solidFill>
                  <a:prstDash val="solid"/>
                </a:ln>
                <a:solidFill>
                  <a:srgbClr val="C00000"/>
                </a:solidFill>
                <a:latin typeface="Times New Roman" pitchFamily="18" charset="0"/>
                <a:cs typeface="Times New Roman" pitchFamily="18" charset="0"/>
              </a:rPr>
              <a:t>Абайдың інілері, қазақтың ірілері </a:t>
            </a:r>
          </a:p>
          <a:p>
            <a:r>
              <a:rPr lang="kk-KZ" sz="2800" b="1" i="1" dirty="0" smtClean="0">
                <a:ln w="10541" cmpd="sng">
                  <a:solidFill>
                    <a:schemeClr val="accent1">
                      <a:shade val="88000"/>
                      <a:satMod val="110000"/>
                    </a:schemeClr>
                  </a:solidFill>
                  <a:prstDash val="solid"/>
                </a:ln>
                <a:solidFill>
                  <a:srgbClr val="C00000"/>
                </a:solidFill>
                <a:latin typeface="Times New Roman" pitchFamily="18" charset="0"/>
                <a:cs typeface="Times New Roman" pitchFamily="18" charset="0"/>
              </a:rPr>
              <a:t>                               Үш бәйтерек</a:t>
            </a:r>
            <a:endParaRPr lang="ru-RU" sz="2800" b="1" dirty="0">
              <a:ln w="10541" cmpd="sng">
                <a:solidFill>
                  <a:schemeClr val="accent1">
                    <a:shade val="88000"/>
                    <a:satMod val="110000"/>
                  </a:schemeClr>
                </a:solidFill>
                <a:prstDash val="solid"/>
              </a:ln>
              <a:solidFill>
                <a:srgbClr val="C00000"/>
              </a:solidFill>
            </a:endParaRPr>
          </a:p>
        </p:txBody>
      </p:sp>
    </p:spTree>
  </p:cSld>
  <p:clrMapOvr>
    <a:masterClrMapping/>
  </p:clrMapOvr>
  <p:transition spd="med">
    <p:pull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3786182" y="857232"/>
            <a:ext cx="5072098" cy="5497693"/>
          </a:xfrm>
        </p:spPr>
        <p:txBody>
          <a:bodyPr>
            <a:normAutofit/>
          </a:bodyPr>
          <a:lstStyle/>
          <a:p>
            <a:pPr>
              <a:buNone/>
            </a:pPr>
            <a:r>
              <a:rPr lang="ru-RU" sz="1600" b="1" i="1" dirty="0" smtClean="0">
                <a:solidFill>
                  <a:srgbClr val="FF0000"/>
                </a:solidFill>
                <a:latin typeface="Times New Roman" pitchFamily="18" charset="0"/>
                <a:cs typeface="Times New Roman" pitchFamily="18" charset="0"/>
              </a:rPr>
              <a:t>     </a:t>
            </a:r>
          </a:p>
          <a:p>
            <a:pPr>
              <a:buNone/>
            </a:pPr>
            <a:r>
              <a:rPr lang="ru-RU" sz="1600" b="1" i="1" dirty="0" smtClean="0">
                <a:solidFill>
                  <a:srgbClr val="FF0000"/>
                </a:solidFill>
                <a:latin typeface="Times New Roman" pitchFamily="18" charset="0"/>
                <a:cs typeface="Times New Roman" pitchFamily="18" charset="0"/>
              </a:rPr>
              <a:t>        8С(</a:t>
            </a:r>
            <a:r>
              <a:rPr lang="ru-RU" sz="1600" b="1" i="1" dirty="0" err="1" smtClean="0">
                <a:solidFill>
                  <a:srgbClr val="FF0000"/>
                </a:solidFill>
                <a:latin typeface="Times New Roman" pitchFamily="18" charset="0"/>
                <a:cs typeface="Times New Roman" pitchFamily="18" charset="0"/>
              </a:rPr>
              <a:t>Каз</a:t>
            </a:r>
            <a:r>
              <a:rPr lang="ru-RU" sz="1600" b="1" i="1" dirty="0" smtClean="0">
                <a:solidFill>
                  <a:srgbClr val="FF0000"/>
                </a:solidFill>
                <a:latin typeface="Times New Roman" pitchFamily="18" charset="0"/>
                <a:cs typeface="Times New Roman" pitchFamily="18" charset="0"/>
              </a:rPr>
              <a:t>)</a:t>
            </a:r>
          </a:p>
          <a:p>
            <a:pPr>
              <a:buNone/>
            </a:pPr>
            <a:r>
              <a:rPr lang="ru-RU" sz="1600" b="1" i="1" dirty="0" smtClean="0">
                <a:solidFill>
                  <a:srgbClr val="FF0000"/>
                </a:solidFill>
                <a:latin typeface="Times New Roman" pitchFamily="18" charset="0"/>
                <a:cs typeface="Times New Roman" pitchFamily="18" charset="0"/>
              </a:rPr>
              <a:t>        П34</a:t>
            </a:r>
          </a:p>
          <a:p>
            <a:pPr>
              <a:buNone/>
            </a:pPr>
            <a:endParaRPr lang="ru-RU" sz="1600" b="1" i="1" dirty="0" smtClean="0">
              <a:solidFill>
                <a:srgbClr val="FF0000"/>
              </a:solidFill>
              <a:latin typeface="Times New Roman" pitchFamily="18" charset="0"/>
              <a:cs typeface="Times New Roman" pitchFamily="18" charset="0"/>
            </a:endParaRPr>
          </a:p>
          <a:p>
            <a:pPr>
              <a:buNone/>
            </a:pPr>
            <a:r>
              <a:rPr lang="ru-RU" sz="1600" b="1" i="1" dirty="0" smtClean="0">
                <a:solidFill>
                  <a:srgbClr val="0070C0"/>
                </a:solidFill>
                <a:latin typeface="Times New Roman" pitchFamily="18" charset="0"/>
                <a:cs typeface="Times New Roman" pitchFamily="18" charset="0"/>
              </a:rPr>
              <a:t>          Джансугуров </a:t>
            </a:r>
            <a:r>
              <a:rPr lang="ru-RU" sz="1600" b="1" i="1" dirty="0" err="1" smtClean="0">
                <a:solidFill>
                  <a:srgbClr val="0070C0"/>
                </a:solidFill>
                <a:latin typeface="Times New Roman" pitchFamily="18" charset="0"/>
                <a:cs typeface="Times New Roman" pitchFamily="18" charset="0"/>
              </a:rPr>
              <a:t>Ильяс</a:t>
            </a:r>
            <a:r>
              <a:rPr lang="ru-RU" sz="1600" b="1" i="1" dirty="0" smtClean="0">
                <a:solidFill>
                  <a:srgbClr val="0070C0"/>
                </a:solidFill>
                <a:latin typeface="Times New Roman" pitchFamily="18" charset="0"/>
                <a:cs typeface="Times New Roman" pitchFamily="18" charset="0"/>
              </a:rPr>
              <a:t>.  // Писатели Казахстана 1917-1967. Справочник. – Алма-Ата: </a:t>
            </a:r>
            <a:r>
              <a:rPr lang="ru-RU" sz="1600" b="1" i="1" dirty="0" err="1" smtClean="0">
                <a:solidFill>
                  <a:srgbClr val="0070C0"/>
                </a:solidFill>
                <a:latin typeface="Times New Roman" pitchFamily="18" charset="0"/>
                <a:cs typeface="Times New Roman" pitchFamily="18" charset="0"/>
              </a:rPr>
              <a:t>Жазушы</a:t>
            </a:r>
            <a:r>
              <a:rPr lang="ru-RU" sz="1600" b="1" i="1" dirty="0" smtClean="0">
                <a:solidFill>
                  <a:srgbClr val="0070C0"/>
                </a:solidFill>
                <a:latin typeface="Times New Roman" pitchFamily="18" charset="0"/>
                <a:cs typeface="Times New Roman" pitchFamily="18" charset="0"/>
              </a:rPr>
              <a:t>, 1969. – С. 95-96.</a:t>
            </a:r>
          </a:p>
          <a:p>
            <a:pPr>
              <a:buNone/>
            </a:pPr>
            <a:endParaRPr lang="ru-RU" sz="1600" b="1" i="1" dirty="0" smtClean="0">
              <a:solidFill>
                <a:srgbClr val="0070C0"/>
              </a:solidFill>
              <a:latin typeface="Times New Roman" pitchFamily="18" charset="0"/>
              <a:cs typeface="Times New Roman" pitchFamily="18" charset="0"/>
            </a:endParaRPr>
          </a:p>
          <a:p>
            <a:pPr algn="just">
              <a:buNone/>
            </a:pPr>
            <a:r>
              <a:rPr lang="ru-RU" sz="1600" b="1" i="1" dirty="0" smtClean="0">
                <a:solidFill>
                  <a:srgbClr val="0070C0"/>
                </a:solidFill>
                <a:latin typeface="Times New Roman" pitchFamily="18" charset="0"/>
                <a:cs typeface="Times New Roman" pitchFamily="18" charset="0"/>
              </a:rPr>
              <a:t>           В предлагаемом читателям биографическом справочнике даны краткие сведения о жизни и творчестве писателей Советского Казахстана. </a:t>
            </a:r>
          </a:p>
          <a:p>
            <a:pPr algn="just">
              <a:buNone/>
            </a:pPr>
            <a:endParaRPr lang="ru-RU" sz="1600" b="1" i="1" dirty="0" smtClean="0">
              <a:solidFill>
                <a:srgbClr val="0070C0"/>
              </a:solidFill>
              <a:latin typeface="Times New Roman" pitchFamily="18" charset="0"/>
              <a:cs typeface="Times New Roman" pitchFamily="18" charset="0"/>
            </a:endParaRPr>
          </a:p>
          <a:p>
            <a:pPr algn="just">
              <a:buNone/>
            </a:pPr>
            <a:r>
              <a:rPr lang="ru-RU" sz="1600" b="1" i="1" dirty="0" smtClean="0">
                <a:solidFill>
                  <a:srgbClr val="0070C0"/>
                </a:solidFill>
                <a:latin typeface="Times New Roman" pitchFamily="18" charset="0"/>
                <a:cs typeface="Times New Roman" pitchFamily="18" charset="0"/>
              </a:rPr>
              <a:t>          </a:t>
            </a:r>
            <a:r>
              <a:rPr lang="ru-RU" sz="1600" b="1" i="1" dirty="0" smtClean="0">
                <a:solidFill>
                  <a:srgbClr val="FF0000"/>
                </a:solidFill>
                <a:latin typeface="Times New Roman" pitchFamily="18" charset="0"/>
                <a:cs typeface="Times New Roman" pitchFamily="18" charset="0"/>
              </a:rPr>
              <a:t>Всего: 1 </a:t>
            </a:r>
            <a:r>
              <a:rPr lang="ru-RU" sz="1600" b="1" i="1" dirty="0" err="1" smtClean="0">
                <a:solidFill>
                  <a:srgbClr val="FF0000"/>
                </a:solidFill>
                <a:latin typeface="Times New Roman" pitchFamily="18" charset="0"/>
                <a:cs typeface="Times New Roman" pitchFamily="18" charset="0"/>
              </a:rPr>
              <a:t>экз</a:t>
            </a:r>
            <a:r>
              <a:rPr lang="ru-RU" sz="1600" b="1" i="1" dirty="0" smtClean="0">
                <a:solidFill>
                  <a:srgbClr val="FF0000"/>
                </a:solidFill>
                <a:latin typeface="Times New Roman" pitchFamily="18" charset="0"/>
                <a:cs typeface="Times New Roman" pitchFamily="18" charset="0"/>
              </a:rPr>
              <a:t>, (ах).</a:t>
            </a:r>
            <a:endParaRPr lang="ru-RU" sz="1600" b="1" i="1" dirty="0">
              <a:solidFill>
                <a:srgbClr val="FF0000"/>
              </a:solidFill>
              <a:latin typeface="Times New Roman" pitchFamily="18" charset="0"/>
              <a:cs typeface="Times New Roman" pitchFamily="18" charset="0"/>
            </a:endParaRPr>
          </a:p>
        </p:txBody>
      </p:sp>
      <p:pic>
        <p:nvPicPr>
          <p:cNvPr id="6146" name="Picture 2"/>
          <p:cNvPicPr>
            <a:picLocks noGrp="1" noChangeAspect="1" noChangeArrowheads="1"/>
          </p:cNvPicPr>
          <p:nvPr>
            <p:ph sz="half" idx="1"/>
          </p:nvPr>
        </p:nvPicPr>
        <p:blipFill>
          <a:blip r:embed="rId2" cstate="print"/>
          <a:srcRect/>
          <a:stretch>
            <a:fillRect/>
          </a:stretch>
        </p:blipFill>
        <p:spPr bwMode="auto">
          <a:xfrm>
            <a:off x="500034" y="1000108"/>
            <a:ext cx="3035928" cy="50400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spd="med">
    <p:pull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142844" y="142852"/>
            <a:ext cx="8858312" cy="6572296"/>
          </a:xfrm>
          <a:prstGeom prst="rect">
            <a:avLst/>
          </a:prstGeom>
          <a:noFill/>
          <a:ln w="9525">
            <a:noFill/>
            <a:miter lim="800000"/>
            <a:headEnd/>
            <a:tailEnd/>
          </a:ln>
          <a:effectLst/>
        </p:spPr>
      </p:pic>
    </p:spTree>
  </p:cSld>
  <p:clrMapOvr>
    <a:masterClrMapping/>
  </p:clrMapOvr>
  <p:transition spd="med">
    <p:pull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4214810" y="1071546"/>
            <a:ext cx="4714908" cy="5283379"/>
          </a:xfrm>
        </p:spPr>
        <p:txBody>
          <a:bodyPr>
            <a:normAutofit/>
          </a:bodyPr>
          <a:lstStyle/>
          <a:p>
            <a:pPr>
              <a:buNone/>
            </a:pPr>
            <a:r>
              <a:rPr lang="kk-KZ" sz="1600" b="1" i="1" dirty="0" smtClean="0">
                <a:solidFill>
                  <a:srgbClr val="FF0000"/>
                </a:solidFill>
                <a:latin typeface="Times New Roman" pitchFamily="18" charset="0"/>
                <a:cs typeface="Times New Roman" pitchFamily="18" charset="0"/>
              </a:rPr>
              <a:t>          ББК 63.3 (5Қаз)</a:t>
            </a:r>
          </a:p>
          <a:p>
            <a:pPr>
              <a:buNone/>
            </a:pPr>
            <a:r>
              <a:rPr lang="kk-KZ" sz="1600" b="1" i="1" dirty="0" smtClean="0">
                <a:solidFill>
                  <a:srgbClr val="FF0000"/>
                </a:solidFill>
                <a:latin typeface="Times New Roman" pitchFamily="18" charset="0"/>
                <a:cs typeface="Times New Roman" pitchFamily="18" charset="0"/>
              </a:rPr>
              <a:t>          Ә 22</a:t>
            </a:r>
          </a:p>
          <a:p>
            <a:pPr algn="just">
              <a:buNone/>
            </a:pPr>
            <a:r>
              <a:rPr lang="kk-KZ" sz="1600" b="1" i="1" dirty="0" smtClean="0">
                <a:solidFill>
                  <a:srgbClr val="0070C0"/>
                </a:solidFill>
                <a:latin typeface="Times New Roman" pitchFamily="18" charset="0"/>
                <a:cs typeface="Times New Roman" pitchFamily="18" charset="0"/>
              </a:rPr>
              <a:t>          Қазақ кеңес әдебиетінің бүгінгі күйі, келешектегі міндеттері // Әдеби өмір шежіресі. – Алматы: Ана тілі, 2005. – Б. 8-22.</a:t>
            </a:r>
          </a:p>
          <a:p>
            <a:pPr algn="just">
              <a:buNone/>
            </a:pPr>
            <a:endParaRPr lang="kk-KZ" sz="1600" b="1" i="1" dirty="0" smtClean="0">
              <a:solidFill>
                <a:srgbClr val="0070C0"/>
              </a:solidFill>
              <a:latin typeface="Times New Roman" pitchFamily="18" charset="0"/>
              <a:cs typeface="Times New Roman" pitchFamily="18" charset="0"/>
            </a:endParaRPr>
          </a:p>
          <a:p>
            <a:pPr algn="just">
              <a:buNone/>
            </a:pPr>
            <a:r>
              <a:rPr lang="kk-KZ" sz="1600" b="1" i="1" dirty="0" smtClean="0">
                <a:solidFill>
                  <a:srgbClr val="0070C0"/>
                </a:solidFill>
                <a:latin typeface="Times New Roman" pitchFamily="18" charset="0"/>
                <a:cs typeface="Times New Roman" pitchFamily="18" charset="0"/>
              </a:rPr>
              <a:t>           Халқымыздың мәдени-рухани өмірінде ерекше орны бар қаламгерлеріміздің қасиеттері қарашаңырағы – Қазақстан Жазушылар Одағының жетпіс жылдығына орай шығарылып отырған бұл жинақта әдеби өмірдің дәуірімен үндес өріліп, бар кезеңнің бояуы  сіңіп, болмысы бедерленген толыққанды шежіресі берілген. </a:t>
            </a:r>
            <a:r>
              <a:rPr lang="kk-KZ" sz="1600" b="1" i="1" dirty="0" smtClean="0">
                <a:solidFill>
                  <a:srgbClr val="0070C0"/>
                </a:solidFill>
                <a:latin typeface="Times New Roman" pitchFamily="18" charset="0"/>
                <a:cs typeface="Times New Roman" pitchFamily="18" charset="0"/>
              </a:rPr>
              <a:t>Ілияс ақын туралы да осы кітаптан оқи аласыз.</a:t>
            </a:r>
            <a:endParaRPr lang="kk-KZ" sz="1600" b="1" i="1" dirty="0" smtClean="0">
              <a:solidFill>
                <a:srgbClr val="0070C0"/>
              </a:solidFill>
              <a:latin typeface="Times New Roman" pitchFamily="18" charset="0"/>
              <a:cs typeface="Times New Roman" pitchFamily="18" charset="0"/>
            </a:endParaRPr>
          </a:p>
          <a:p>
            <a:pPr algn="just">
              <a:buNone/>
            </a:pPr>
            <a:endParaRPr lang="kk-KZ" sz="1600" b="1" i="1" dirty="0" smtClean="0">
              <a:solidFill>
                <a:srgbClr val="0070C0"/>
              </a:solidFill>
              <a:latin typeface="Times New Roman" pitchFamily="18" charset="0"/>
              <a:cs typeface="Times New Roman" pitchFamily="18" charset="0"/>
            </a:endParaRPr>
          </a:p>
          <a:p>
            <a:pPr algn="just">
              <a:buNone/>
            </a:pPr>
            <a:r>
              <a:rPr lang="kk-KZ" sz="1600" b="1" i="1" dirty="0" smtClean="0">
                <a:solidFill>
                  <a:srgbClr val="FF0000"/>
                </a:solidFill>
                <a:latin typeface="Times New Roman" pitchFamily="18" charset="0"/>
                <a:cs typeface="Times New Roman" pitchFamily="18" charset="0"/>
              </a:rPr>
              <a:t>          Барлығы: 1 дана, көркем әдебиеттер абономенті.</a:t>
            </a:r>
          </a:p>
          <a:p>
            <a:pPr>
              <a:buNone/>
            </a:pPr>
            <a:endParaRPr lang="ru-RU" sz="1600" dirty="0">
              <a:latin typeface="Times New Roman" pitchFamily="18" charset="0"/>
              <a:cs typeface="Times New Roman" pitchFamily="18" charset="0"/>
            </a:endParaRPr>
          </a:p>
        </p:txBody>
      </p:sp>
      <p:pic>
        <p:nvPicPr>
          <p:cNvPr id="5122" name="Picture 2"/>
          <p:cNvPicPr>
            <a:picLocks noGrp="1" noChangeAspect="1" noChangeArrowheads="1"/>
          </p:cNvPicPr>
          <p:nvPr>
            <p:ph sz="half" idx="1"/>
          </p:nvPr>
        </p:nvPicPr>
        <p:blipFill>
          <a:blip r:embed="rId2" cstate="print"/>
          <a:srcRect/>
          <a:stretch>
            <a:fillRect/>
          </a:stretch>
        </p:blipFill>
        <p:spPr bwMode="auto">
          <a:xfrm>
            <a:off x="500034" y="1428736"/>
            <a:ext cx="3377845" cy="50400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spd="med">
    <p:pull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42844" y="142852"/>
            <a:ext cx="8786874" cy="6357982"/>
          </a:xfrm>
          <a:prstGeom prst="rect">
            <a:avLst/>
          </a:prstGeom>
          <a:ln>
            <a:noFill/>
          </a:ln>
          <a:effectLst>
            <a:softEdge rad="112500"/>
          </a:effectLst>
        </p:spPr>
      </p:pic>
    </p:spTree>
  </p:cSld>
  <p:clrMapOvr>
    <a:masterClrMapping/>
  </p:clrMapOvr>
  <p:transition spd="med">
    <p:pull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4214810" y="928670"/>
            <a:ext cx="4714908" cy="5426255"/>
          </a:xfrm>
        </p:spPr>
        <p:txBody>
          <a:bodyPr>
            <a:normAutofit/>
          </a:bodyPr>
          <a:lstStyle/>
          <a:p>
            <a:pPr>
              <a:buNone/>
            </a:pPr>
            <a:r>
              <a:rPr lang="kk-KZ" sz="1600" b="1" i="1" dirty="0" smtClean="0">
                <a:solidFill>
                  <a:srgbClr val="FF0000"/>
                </a:solidFill>
                <a:latin typeface="Times New Roman" pitchFamily="18" charset="0"/>
                <a:cs typeface="Times New Roman" pitchFamily="18" charset="0"/>
              </a:rPr>
              <a:t>        ББК С(Каз)2</a:t>
            </a:r>
          </a:p>
          <a:p>
            <a:pPr>
              <a:buNone/>
            </a:pPr>
            <a:r>
              <a:rPr lang="kk-KZ" sz="1600" b="1" i="1" dirty="0" smtClean="0">
                <a:solidFill>
                  <a:srgbClr val="FF0000"/>
                </a:solidFill>
                <a:latin typeface="Times New Roman" pitchFamily="18" charset="0"/>
                <a:cs typeface="Times New Roman" pitchFamily="18" charset="0"/>
              </a:rPr>
              <a:t>       Д 40</a:t>
            </a:r>
          </a:p>
          <a:p>
            <a:pPr>
              <a:buNone/>
            </a:pPr>
            <a:endParaRPr lang="kk-KZ" sz="1600" b="1" i="1" dirty="0" smtClean="0">
              <a:solidFill>
                <a:srgbClr val="FF0000"/>
              </a:solidFill>
              <a:latin typeface="Times New Roman" pitchFamily="18" charset="0"/>
              <a:cs typeface="Times New Roman" pitchFamily="18" charset="0"/>
            </a:endParaRPr>
          </a:p>
          <a:p>
            <a:pPr>
              <a:buNone/>
            </a:pPr>
            <a:r>
              <a:rPr lang="kk-KZ" sz="1600" b="1" i="1" dirty="0" smtClean="0">
                <a:solidFill>
                  <a:srgbClr val="FF0000"/>
                </a:solidFill>
                <a:latin typeface="Times New Roman" pitchFamily="18" charset="0"/>
                <a:cs typeface="Times New Roman" pitchFamily="18" charset="0"/>
              </a:rPr>
              <a:t>          Джансугуров И. Стихи и поэмы. – Алматы: Художественная литература, 1958. – 292 с.</a:t>
            </a:r>
          </a:p>
          <a:p>
            <a:pPr>
              <a:buNone/>
            </a:pPr>
            <a:endParaRPr lang="kk-KZ" sz="1600" b="1" i="1" dirty="0" smtClean="0">
              <a:solidFill>
                <a:srgbClr val="FF0000"/>
              </a:solidFill>
              <a:latin typeface="Times New Roman" pitchFamily="18" charset="0"/>
              <a:cs typeface="Times New Roman" pitchFamily="18" charset="0"/>
            </a:endParaRPr>
          </a:p>
          <a:p>
            <a:pPr algn="just">
              <a:buNone/>
            </a:pPr>
            <a:r>
              <a:rPr lang="kk-KZ" sz="1600" b="1" i="1" dirty="0" smtClean="0">
                <a:solidFill>
                  <a:srgbClr val="FF0000"/>
                </a:solidFill>
                <a:latin typeface="Times New Roman" pitchFamily="18" charset="0"/>
                <a:cs typeface="Times New Roman" pitchFamily="18" charset="0"/>
              </a:rPr>
              <a:t>         </a:t>
            </a:r>
            <a:r>
              <a:rPr lang="ru-RU" sz="1600" b="1" i="1" dirty="0" err="1" smtClean="0">
                <a:solidFill>
                  <a:srgbClr val="0070C0"/>
                </a:solidFill>
                <a:latin typeface="Times New Roman" pitchFamily="18" charset="0"/>
                <a:cs typeface="Times New Roman" pitchFamily="18" charset="0"/>
              </a:rPr>
              <a:t>Ильяс</a:t>
            </a:r>
            <a:r>
              <a:rPr lang="ru-RU" sz="1600" b="1" i="1" dirty="0" smtClean="0">
                <a:solidFill>
                  <a:srgbClr val="0070C0"/>
                </a:solidFill>
                <a:latin typeface="Times New Roman" pitchFamily="18" charset="0"/>
                <a:cs typeface="Times New Roman" pitchFamily="18" charset="0"/>
              </a:rPr>
              <a:t> Джансугуров – многогранный художник, талантливый драматург, рассказчик, фельетонист и романист. Но в связи с тем, что Джансугуров наиболее полно проявил себя в поэзии и в этом жанре обессмертил свое имя рядом бесценных творений, мы прежде всего оцениваем его, как поэта, и с точки рассматриваем его место и заслуги в </a:t>
            </a:r>
            <a:r>
              <a:rPr lang="ru-RU" sz="1600" b="1" i="1" smtClean="0">
                <a:solidFill>
                  <a:srgbClr val="0070C0"/>
                </a:solidFill>
                <a:latin typeface="Times New Roman" pitchFamily="18" charset="0"/>
                <a:cs typeface="Times New Roman" pitchFamily="18" charset="0"/>
              </a:rPr>
              <a:t>казахской </a:t>
            </a:r>
            <a:r>
              <a:rPr lang="ru-RU" sz="1600" b="1" i="1" smtClean="0">
                <a:solidFill>
                  <a:srgbClr val="0070C0"/>
                </a:solidFill>
                <a:latin typeface="Times New Roman" pitchFamily="18" charset="0"/>
                <a:cs typeface="Times New Roman" pitchFamily="18" charset="0"/>
              </a:rPr>
              <a:t> </a:t>
            </a:r>
            <a:r>
              <a:rPr lang="ru-RU" sz="1600" b="1" i="1" dirty="0" smtClean="0">
                <a:solidFill>
                  <a:srgbClr val="0070C0"/>
                </a:solidFill>
                <a:latin typeface="Times New Roman" pitchFamily="18" charset="0"/>
                <a:cs typeface="Times New Roman" pitchFamily="18" charset="0"/>
              </a:rPr>
              <a:t>литературе.</a:t>
            </a:r>
          </a:p>
          <a:p>
            <a:pPr algn="just">
              <a:buNone/>
            </a:pPr>
            <a:endParaRPr lang="kk-KZ" sz="1600" b="1" i="1" dirty="0" smtClean="0">
              <a:solidFill>
                <a:srgbClr val="0070C0"/>
              </a:solidFill>
              <a:latin typeface="Times New Roman" pitchFamily="18" charset="0"/>
              <a:cs typeface="Times New Roman" pitchFamily="18" charset="0"/>
            </a:endParaRPr>
          </a:p>
          <a:p>
            <a:pPr algn="just">
              <a:buNone/>
            </a:pPr>
            <a:r>
              <a:rPr lang="kk-KZ" sz="1600" b="1" i="1" dirty="0" smtClean="0">
                <a:solidFill>
                  <a:srgbClr val="0070C0"/>
                </a:solidFill>
                <a:latin typeface="Times New Roman" pitchFamily="18" charset="0"/>
                <a:cs typeface="Times New Roman" pitchFamily="18" charset="0"/>
              </a:rPr>
              <a:t>         </a:t>
            </a:r>
            <a:r>
              <a:rPr lang="kk-KZ" sz="1600" b="1" i="1" dirty="0" smtClean="0">
                <a:solidFill>
                  <a:srgbClr val="FF0000"/>
                </a:solidFill>
                <a:latin typeface="Times New Roman" pitchFamily="18" charset="0"/>
                <a:cs typeface="Times New Roman" pitchFamily="18" charset="0"/>
              </a:rPr>
              <a:t>Всег: 2 экз, (ах).</a:t>
            </a:r>
            <a:endParaRPr lang="ru-RU" sz="1600" b="1" i="1" dirty="0" smtClean="0">
              <a:solidFill>
                <a:srgbClr val="FF0000"/>
              </a:solidFill>
              <a:latin typeface="Times New Roman" pitchFamily="18" charset="0"/>
              <a:cs typeface="Times New Roman" pitchFamily="18" charset="0"/>
            </a:endParaRPr>
          </a:p>
          <a:p>
            <a:pPr>
              <a:buNone/>
            </a:pPr>
            <a:endParaRPr lang="kk-KZ" sz="1600" b="1" i="1" dirty="0" smtClean="0">
              <a:solidFill>
                <a:srgbClr val="FF0000"/>
              </a:solidFill>
              <a:latin typeface="Times New Roman" pitchFamily="18" charset="0"/>
              <a:cs typeface="Times New Roman" pitchFamily="18" charset="0"/>
            </a:endParaRPr>
          </a:p>
          <a:p>
            <a:pPr>
              <a:buNone/>
            </a:pPr>
            <a:r>
              <a:rPr lang="kk-KZ" sz="1600" b="1" i="1" dirty="0" smtClean="0">
                <a:solidFill>
                  <a:srgbClr val="FF0000"/>
                </a:solidFill>
                <a:latin typeface="Times New Roman" pitchFamily="18" charset="0"/>
                <a:cs typeface="Times New Roman" pitchFamily="18" charset="0"/>
              </a:rPr>
              <a:t>              </a:t>
            </a:r>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571471" y="1285860"/>
            <a:ext cx="3289504" cy="50400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spd="med">
    <p:pull dir="d"/>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2.5|1.2"/>
</p:tagLst>
</file>

<file path=ppt/tags/tag2.xml><?xml version="1.0" encoding="utf-8"?>
<p:tagLst xmlns:a="http://schemas.openxmlformats.org/drawingml/2006/main" xmlns:r="http://schemas.openxmlformats.org/officeDocument/2006/relationships" xmlns:p="http://schemas.openxmlformats.org/presentationml/2006/main">
  <p:tag name="TIMING" val="|0.5"/>
</p:tagLst>
</file>

<file path=ppt/tags/tag3.xml><?xml version="1.0" encoding="utf-8"?>
<p:tagLst xmlns:a="http://schemas.openxmlformats.org/drawingml/2006/main" xmlns:r="http://schemas.openxmlformats.org/officeDocument/2006/relationships" xmlns:p="http://schemas.openxmlformats.org/presentationml/2006/main">
  <p:tag name="TIMING" val="|1.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3356</TotalTime>
  <Words>863</Words>
  <Application>Microsoft Office PowerPoint</Application>
  <PresentationFormat>Экран (4:3)</PresentationFormat>
  <Paragraphs>73</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Поток</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Назарларыңызға  рахмет!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User</cp:lastModifiedBy>
  <cp:revision>309</cp:revision>
  <dcterms:created xsi:type="dcterms:W3CDTF">2015-01-20T10:50:48Z</dcterms:created>
  <dcterms:modified xsi:type="dcterms:W3CDTF">2019-10-03T06:53:50Z</dcterms:modified>
</cp:coreProperties>
</file>