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1" r:id="rId2"/>
    <p:sldId id="272" r:id="rId3"/>
    <p:sldId id="275" r:id="rId4"/>
    <p:sldId id="276" r:id="rId5"/>
    <p:sldId id="280" r:id="rId6"/>
    <p:sldId id="279" r:id="rId7"/>
    <p:sldId id="278" r:id="rId8"/>
    <p:sldId id="281" r:id="rId9"/>
    <p:sldId id="285" r:id="rId10"/>
    <p:sldId id="282" r:id="rId11"/>
    <p:sldId id="286" r:id="rId12"/>
    <p:sldId id="283" r:id="rId13"/>
    <p:sldId id="284" r:id="rId14"/>
    <p:sldId id="257" r:id="rId15"/>
    <p:sldId id="258"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368"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F7321FAF-EB04-4131-9894-4084071FEBC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7321FAF-EB04-4131-9894-4084071FEBC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7321FAF-EB04-4131-9894-4084071FEBC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7321FAF-EB04-4131-9894-4084071FEBC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5B883A9-A8AF-4877-A9A6-A1B4D889D8E4}"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7321FAF-EB04-4131-9894-4084071FEBC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5B883A9-A8AF-4877-A9A6-A1B4D889D8E4}" type="datetimeFigureOut">
              <a:rPr lang="ru-RU" smtClean="0"/>
              <a:pPr/>
              <a:t>19.09.2022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7321FAF-EB04-4131-9894-4084071FEBC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928794" y="428604"/>
            <a:ext cx="62865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normalizeH="0" baseline="0" dirty="0" smtClean="0">
                <a:ln/>
                <a:solidFill>
                  <a:schemeClr val="accent3"/>
                </a:solidFill>
                <a:latin typeface="Calibri" pitchFamily="34" charset="0"/>
                <a:ea typeface="Calibri" pitchFamily="34" charset="0"/>
                <a:cs typeface="Times New Roman" pitchFamily="18" charset="0"/>
              </a:rPr>
              <a:t>   </a:t>
            </a:r>
            <a:r>
              <a:rPr kumimoji="0" lang="kk-KZ" sz="3200" b="1" i="1" u="none" strike="noStrike" normalizeH="0" baseline="0" dirty="0" smtClean="0">
                <a:ln/>
                <a:solidFill>
                  <a:schemeClr val="accent3"/>
                </a:solidFill>
                <a:latin typeface="Times New Roman" pitchFamily="18" charset="0"/>
                <a:ea typeface="Calibri" pitchFamily="34" charset="0"/>
                <a:cs typeface="Times New Roman" pitchFamily="18" charset="0"/>
              </a:rPr>
              <a:t>Ұлтын ұлықтаған ұлы тұлға</a:t>
            </a:r>
            <a:endParaRPr kumimoji="0" lang="kk-KZ" sz="3200" b="1" i="1" u="none" strike="noStrike" normalizeH="0" baseline="0" dirty="0" smtClean="0">
              <a:ln/>
              <a:solidFill>
                <a:schemeClr val="accent3"/>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2"/>
          <a:srcRect/>
          <a:stretch>
            <a:fillRect/>
          </a:stretch>
        </p:blipFill>
        <p:spPr bwMode="auto">
          <a:xfrm>
            <a:off x="1357290" y="1428736"/>
            <a:ext cx="3714776" cy="47863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Прямоугольник 10"/>
          <p:cNvSpPr/>
          <p:nvPr/>
        </p:nvSpPr>
        <p:spPr>
          <a:xfrm>
            <a:off x="5000628" y="1285860"/>
            <a:ext cx="3929090" cy="403187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Ақын, </a:t>
            </a:r>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педагог, </a:t>
            </a: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түркітанушы,</a:t>
            </a:r>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ғалым, </a:t>
            </a:r>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публицист,</a:t>
            </a: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аудармашы</a:t>
            </a:r>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қоғам</a:t>
            </a:r>
            <a:endPar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қайраткері  Ахмет</a:t>
            </a:r>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Байтұрсыновтың</a:t>
            </a:r>
            <a:endPar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туғанына </a:t>
            </a:r>
            <a:r>
              <a:rPr 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150 </a:t>
            </a:r>
            <a:r>
              <a:rPr lang="ru-RU"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жыл</a:t>
            </a:r>
            <a:endParaRPr lang="ru-RU"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Байтурсынов\IMG20220914113324.jpg"/>
          <p:cNvPicPr>
            <a:picLocks noGrp="1" noChangeAspect="1" noChangeArrowheads="1"/>
          </p:cNvPicPr>
          <p:nvPr>
            <p:ph sz="half" idx="1"/>
          </p:nvPr>
        </p:nvPicPr>
        <p:blipFill>
          <a:blip r:embed="rId2" cstate="print"/>
          <a:srcRect/>
          <a:stretch>
            <a:fillRect/>
          </a:stretch>
        </p:blipFill>
        <p:spPr bwMode="auto">
          <a:xfrm>
            <a:off x="1214414" y="857232"/>
            <a:ext cx="3286148" cy="5162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357686" y="142852"/>
            <a:ext cx="4576002" cy="5643602"/>
          </a:xfrm>
        </p:spPr>
        <p:txBody>
          <a:bodyPr>
            <a:normAutofit fontScale="62500" lnSpcReduction="20000"/>
          </a:bodyPr>
          <a:lstStyle/>
          <a:p>
            <a:pPr>
              <a:buNone/>
            </a:pPr>
            <a:r>
              <a:rPr lang="kk-KZ" sz="2200" b="1" i="1" dirty="0" smtClean="0">
                <a:latin typeface="Times New Roman" pitchFamily="18" charset="0"/>
                <a:cs typeface="Times New Roman" pitchFamily="18" charset="0"/>
              </a:rPr>
              <a:t>          </a:t>
            </a:r>
            <a:r>
              <a:rPr lang="kk-KZ" sz="2200" b="1" i="1" dirty="0" smtClean="0">
                <a:solidFill>
                  <a:srgbClr val="C00000"/>
                </a:solidFill>
                <a:latin typeface="Times New Roman" pitchFamily="18" charset="0"/>
                <a:cs typeface="Times New Roman" pitchFamily="18" charset="0"/>
              </a:rPr>
              <a:t>ББК 81.2 Қаз</a:t>
            </a:r>
            <a:endParaRPr lang="ru-RU" sz="2200" b="1" i="1" dirty="0" smtClean="0">
              <a:solidFill>
                <a:srgbClr val="C00000"/>
              </a:solidFill>
              <a:latin typeface="Times New Roman" pitchFamily="18" charset="0"/>
              <a:cs typeface="Times New Roman" pitchFamily="18" charset="0"/>
            </a:endParaRPr>
          </a:p>
          <a:p>
            <a:pPr>
              <a:buNone/>
            </a:pPr>
            <a:r>
              <a:rPr lang="kk-KZ" sz="2200" b="1" i="1" dirty="0" smtClean="0">
                <a:solidFill>
                  <a:srgbClr val="C00000"/>
                </a:solidFill>
                <a:latin typeface="Times New Roman" pitchFamily="18" charset="0"/>
                <a:cs typeface="Times New Roman" pitchFamily="18" charset="0"/>
              </a:rPr>
              <a:t>         Б 18</a:t>
            </a:r>
            <a:endParaRPr lang="ru-RU" sz="2200" b="1" i="1" dirty="0" smtClean="0">
              <a:solidFill>
                <a:srgbClr val="C00000"/>
              </a:solidFill>
              <a:latin typeface="Times New Roman" pitchFamily="18" charset="0"/>
              <a:cs typeface="Times New Roman" pitchFamily="18" charset="0"/>
            </a:endParaRPr>
          </a:p>
          <a:p>
            <a:pPr>
              <a:buNone/>
            </a:pPr>
            <a:r>
              <a:rPr lang="kk-KZ" dirty="0" smtClean="0"/>
              <a:t> </a:t>
            </a:r>
            <a:endParaRPr lang="ru-RU" dirty="0" smtClean="0"/>
          </a:p>
          <a:p>
            <a:pPr algn="just">
              <a:buNone/>
            </a:pPr>
            <a:r>
              <a:rPr lang="kk-KZ" sz="2900" b="1" i="1" dirty="0" smtClean="0">
                <a:solidFill>
                  <a:srgbClr val="0070C0"/>
                </a:solidFill>
                <a:latin typeface="Times New Roman" pitchFamily="18" charset="0"/>
                <a:cs typeface="Times New Roman" pitchFamily="18" charset="0"/>
              </a:rPr>
              <a:t>        Байтұрсынұлы А.. Қазақ тіл білімінің мәселелері / Құраст: Ғ. Әнес. – Алматы: «Абзал-Ай» баспасы, 2013. – 640 б.</a:t>
            </a:r>
            <a:endParaRPr lang="ru-RU" sz="2900" b="1" i="1" dirty="0" smtClean="0">
              <a:solidFill>
                <a:srgbClr val="0070C0"/>
              </a:solidFill>
              <a:latin typeface="Times New Roman" pitchFamily="18" charset="0"/>
              <a:cs typeface="Times New Roman" pitchFamily="18" charset="0"/>
            </a:endParaRPr>
          </a:p>
          <a:p>
            <a:pPr algn="just">
              <a:buNone/>
            </a:pPr>
            <a:r>
              <a:rPr lang="kk-KZ" sz="2900" b="1" i="1" dirty="0" smtClean="0">
                <a:solidFill>
                  <a:srgbClr val="0070C0"/>
                </a:solidFill>
                <a:latin typeface="Times New Roman" pitchFamily="18" charset="0"/>
                <a:cs typeface="Times New Roman" pitchFamily="18" charset="0"/>
              </a:rPr>
              <a:t> </a:t>
            </a:r>
            <a:endParaRPr lang="ru-RU" sz="2900" b="1" i="1" dirty="0" smtClean="0">
              <a:solidFill>
                <a:srgbClr val="0070C0"/>
              </a:solidFill>
              <a:latin typeface="Times New Roman" pitchFamily="18" charset="0"/>
              <a:cs typeface="Times New Roman" pitchFamily="18" charset="0"/>
            </a:endParaRPr>
          </a:p>
          <a:p>
            <a:pPr algn="just">
              <a:buNone/>
            </a:pPr>
            <a:r>
              <a:rPr lang="kk-KZ" sz="2900" b="1" i="1" dirty="0" smtClean="0">
                <a:solidFill>
                  <a:srgbClr val="0070C0"/>
                </a:solidFill>
                <a:latin typeface="Times New Roman" pitchFamily="18" charset="0"/>
                <a:cs typeface="Times New Roman" pitchFamily="18" charset="0"/>
              </a:rPr>
              <a:t>       Ұлтымыздың ұлы ұстазы, ағартушы-ғалым Ахмет Байтұрсынұлы жазған ана тіліміздегі алғашқы әліппе – «Оқу құралы» қазақ тілін танытатын тұңғыш грамматикалық оқулықтар – «Тіл-құрал», үлкендерге сауат аштыру мен қазақ тілін пән ретінде оқыту әдістерін баяндайтын «Тіл-жұмсар» және сөз өнерін зерделеген «Әдебиет танытқыш» зерттеуі тілдік мұра ретінде осы ғылыми жинаққа топтастырылып отыр. Сонымен бірге кітапқа мемлекет және қоғам қайраткерінің төл терминологиямыз бен оқу-ағартуға, емле мен әдістемеге қатысты мақалалары да енгізілген. </a:t>
            </a:r>
            <a:endParaRPr lang="ru-RU" sz="2900" b="1" i="1" dirty="0" smtClean="0">
              <a:solidFill>
                <a:srgbClr val="0070C0"/>
              </a:solidFill>
              <a:latin typeface="Times New Roman" pitchFamily="18" charset="0"/>
              <a:cs typeface="Times New Roman" pitchFamily="18" charset="0"/>
            </a:endParaRPr>
          </a:p>
          <a:p>
            <a:pPr>
              <a:buNone/>
            </a:pPr>
            <a:endParaRPr lang="ru-RU" dirty="0"/>
          </a:p>
        </p:txBody>
      </p:sp>
      <p:pic>
        <p:nvPicPr>
          <p:cNvPr id="5" name="Picture 1" descr="C:\Users\User\Desktop\96.jpg"/>
          <p:cNvPicPr>
            <a:picLocks noChangeAspect="1" noChangeArrowheads="1"/>
          </p:cNvPicPr>
          <p:nvPr/>
        </p:nvPicPr>
        <p:blipFill>
          <a:blip r:embed="rId3"/>
          <a:srcRect/>
          <a:stretch>
            <a:fillRect/>
          </a:stretch>
        </p:blipFill>
        <p:spPr bwMode="auto">
          <a:xfrm>
            <a:off x="6000760" y="5643578"/>
            <a:ext cx="2928958" cy="121442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Desktop\Байтурсынов\фото\5.jpg"/>
          <p:cNvPicPr>
            <a:picLocks noChangeAspect="1" noChangeArrowheads="1"/>
          </p:cNvPicPr>
          <p:nvPr/>
        </p:nvPicPr>
        <p:blipFill>
          <a:blip r:embed="rId2"/>
          <a:srcRect/>
          <a:stretch>
            <a:fillRect/>
          </a:stretch>
        </p:blipFill>
        <p:spPr bwMode="auto">
          <a:xfrm>
            <a:off x="1214414" y="3857628"/>
            <a:ext cx="3500462"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5" name="Picture 3" descr="C:\Users\User\Desktop\Байтурсынов\фото\6.jpg"/>
          <p:cNvPicPr>
            <a:picLocks noChangeAspect="1" noChangeArrowheads="1"/>
          </p:cNvPicPr>
          <p:nvPr/>
        </p:nvPicPr>
        <p:blipFill>
          <a:blip r:embed="rId3"/>
          <a:srcRect/>
          <a:stretch>
            <a:fillRect/>
          </a:stretch>
        </p:blipFill>
        <p:spPr bwMode="auto">
          <a:xfrm>
            <a:off x="5143504" y="2786058"/>
            <a:ext cx="3714776"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7" name="Rectangle 5"/>
          <p:cNvSpPr>
            <a:spLocks noChangeArrowheads="1"/>
          </p:cNvSpPr>
          <p:nvPr/>
        </p:nvSpPr>
        <p:spPr bwMode="auto">
          <a:xfrm>
            <a:off x="1071538" y="285728"/>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Ахмет</a:t>
            </a:r>
            <a:r>
              <a:rPr kumimoji="0" lang="ru-RU" sz="1600" b="1" i="1"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Байтұрсынұлы </a:t>
            </a:r>
            <a:r>
              <a:rPr kumimoji="0" lang="ru-RU" sz="1600" b="1" i="1"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1917 </a:t>
            </a:r>
            <a:r>
              <a:rPr kumimoji="0" lang="ru-RU" sz="16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жылы</a:t>
            </a:r>
            <a:r>
              <a:rPr kumimoji="0" lang="ru-RU" sz="1600" b="1" i="1"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өз пікірлестерімен</a:t>
            </a:r>
            <a:r>
              <a:rPr kumimoji="0" lang="ru-RU" sz="1600" b="1" i="1" u="none" strike="noStrike" cap="none" normalizeH="0" dirty="0" smtClean="0">
                <a:ln>
                  <a:noFill/>
                </a:ln>
                <a:solidFill>
                  <a:srgbClr val="00B050"/>
                </a:solidFill>
                <a:effectLst/>
                <a:latin typeface="Times New Roman" pitchFamily="18" charset="0"/>
                <a:ea typeface="Calibri" pitchFamily="34" charset="0"/>
                <a:cs typeface="Times New Roman" pitchFamily="18" charset="0"/>
              </a:rPr>
              <a:t> </a:t>
            </a:r>
            <a:r>
              <a:rPr kumimoji="0" lang="ru-RU" sz="1600" b="1" i="1" u="none" strike="noStrike" cap="none" normalizeH="0" dirty="0" err="1" smtClean="0">
                <a:ln>
                  <a:noFill/>
                </a:ln>
                <a:solidFill>
                  <a:srgbClr val="00B050"/>
                </a:solidFill>
                <a:effectLst/>
                <a:latin typeface="Times New Roman" pitchFamily="18" charset="0"/>
                <a:ea typeface="Calibri" pitchFamily="34" charset="0"/>
                <a:cs typeface="Times New Roman" pitchFamily="18" charset="0"/>
              </a:rPr>
              <a:t>бірге</a:t>
            </a:r>
            <a:r>
              <a:rPr kumimoji="0" lang="ru-RU" sz="1600" b="1" i="1" u="none" strike="noStrike" cap="none" normalizeH="0" dirty="0" smtClean="0">
                <a:ln>
                  <a:noFill/>
                </a:ln>
                <a:solidFill>
                  <a:srgbClr val="00B050"/>
                </a:solidFill>
                <a:effectLst/>
                <a:latin typeface="Times New Roman" pitchFamily="18" charset="0"/>
                <a:ea typeface="Calibri" pitchFamily="34" charset="0"/>
                <a:cs typeface="Times New Roman" pitchFamily="18" charset="0"/>
              </a:rPr>
              <a:t> «</a:t>
            </a:r>
            <a:r>
              <a:rPr kumimoji="0" lang="ru-RU" sz="1600" b="1" i="1" u="none" strike="noStrike" cap="none" normalizeH="0" dirty="0" err="1" smtClean="0">
                <a:ln>
                  <a:noFill/>
                </a:ln>
                <a:solidFill>
                  <a:srgbClr val="00B050"/>
                </a:solidFill>
                <a:effectLst/>
                <a:latin typeface="Times New Roman" pitchFamily="18" charset="0"/>
                <a:ea typeface="Calibri" pitchFamily="34" charset="0"/>
                <a:cs typeface="Times New Roman" pitchFamily="18" charset="0"/>
              </a:rPr>
              <a:t>Алаш</a:t>
            </a:r>
            <a:r>
              <a:rPr kumimoji="0" lang="ru-RU" sz="1600" b="1" i="1" u="none" strike="noStrike" cap="none" normalizeH="0" dirty="0" smtClean="0">
                <a:ln>
                  <a:noFill/>
                </a:ln>
                <a:solidFill>
                  <a:srgbClr val="00B050"/>
                </a:solidFill>
                <a:effectLst/>
                <a:latin typeface="Times New Roman" pitchFamily="18" charset="0"/>
                <a:ea typeface="Calibri" pitchFamily="34" charset="0"/>
                <a:cs typeface="Times New Roman" pitchFamily="18" charset="0"/>
              </a:rPr>
              <a:t>» </a:t>
            </a:r>
            <a:r>
              <a:rPr kumimoji="0" lang="ru-RU" sz="1600" b="1" i="1" u="none" strike="noStrike" cap="none" normalizeH="0" dirty="0" err="1" smtClean="0">
                <a:ln>
                  <a:noFill/>
                </a:ln>
                <a:solidFill>
                  <a:srgbClr val="00B050"/>
                </a:solidFill>
                <a:effectLst/>
                <a:latin typeface="Times New Roman" pitchFamily="18" charset="0"/>
                <a:ea typeface="Calibri" pitchFamily="34" charset="0"/>
                <a:cs typeface="Times New Roman" pitchFamily="18" charset="0"/>
              </a:rPr>
              <a:t>партиясын</a:t>
            </a:r>
            <a:endParaRPr kumimoji="0" lang="ru-RU" sz="1600" b="1" i="1" u="none" strike="noStrike" cap="none" normalizeH="0" dirty="0" smtClean="0">
              <a:ln>
                <a:noFill/>
              </a:ln>
              <a:solidFill>
                <a:srgbClr val="00B05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1600" b="1" i="1" dirty="0" smtClean="0">
                <a:solidFill>
                  <a:srgbClr val="00B050"/>
                </a:solidFill>
                <a:latin typeface="Times New Roman" pitchFamily="18" charset="0"/>
                <a:ea typeface="Calibri" pitchFamily="34" charset="0"/>
                <a:cs typeface="Times New Roman" pitchFamily="18" charset="0"/>
              </a:rPr>
              <a:t>            </a:t>
            </a:r>
            <a:r>
              <a:rPr kumimoji="0" lang="ru-RU" sz="1600" b="1" i="1" u="none" strike="noStrike" cap="none" normalizeH="0" dirty="0" smtClean="0">
                <a:ln>
                  <a:noFill/>
                </a:ln>
                <a:solidFill>
                  <a:srgbClr val="00B050"/>
                </a:solidFill>
                <a:effectLst/>
                <a:latin typeface="Times New Roman" pitchFamily="18" charset="0"/>
                <a:ea typeface="Calibri" pitchFamily="34" charset="0"/>
                <a:cs typeface="Times New Roman" pitchFamily="18" charset="0"/>
              </a:rPr>
              <a:t>                                             </a:t>
            </a:r>
            <a:r>
              <a:rPr kumimoji="0" lang="ru-RU" sz="1600" b="1" i="1" u="none" strike="noStrike" cap="none" normalizeH="0" dirty="0" err="1" smtClean="0">
                <a:ln>
                  <a:noFill/>
                </a:ln>
                <a:solidFill>
                  <a:srgbClr val="00B050"/>
                </a:solidFill>
                <a:effectLst/>
                <a:latin typeface="Times New Roman" pitchFamily="18" charset="0"/>
                <a:ea typeface="Calibri" pitchFamily="34" charset="0"/>
                <a:cs typeface="Times New Roman" pitchFamily="18" charset="0"/>
              </a:rPr>
              <a:t>құрды</a:t>
            </a:r>
            <a:r>
              <a:rPr kumimoji="0" lang="ru-RU" sz="1600" b="1" i="1" u="none" strike="noStrike" cap="none" normalizeH="0" dirty="0" smtClean="0">
                <a:ln>
                  <a:noFill/>
                </a:ln>
                <a:solidFill>
                  <a:srgbClr val="00B050"/>
                </a:solidFill>
                <a:effectLst/>
                <a:latin typeface="Times New Roman" pitchFamily="18" charset="0"/>
                <a:ea typeface="Calibri" pitchFamily="34" charset="0"/>
                <a:cs typeface="Times New Roman" pitchFamily="18" charset="0"/>
              </a:rPr>
              <a:t> </a:t>
            </a:r>
            <a:endParaRPr kumimoji="0" lang="kk-KZ" sz="1600" b="0" i="1" u="none" strike="noStrike" cap="none" normalizeH="0" baseline="0" dirty="0" smtClean="0">
              <a:ln>
                <a:noFill/>
              </a:ln>
              <a:solidFill>
                <a:srgbClr val="00B050"/>
              </a:solidFill>
              <a:effectLst/>
              <a:latin typeface="Arial" pitchFamily="34" charset="0"/>
              <a:cs typeface="Arial" pitchFamily="34" charset="0"/>
            </a:endParaRPr>
          </a:p>
        </p:txBody>
      </p:sp>
      <p:pic>
        <p:nvPicPr>
          <p:cNvPr id="28678" name="Picture 6" descr="C:\Users\User\Desktop\3.jpg"/>
          <p:cNvPicPr>
            <a:picLocks noChangeAspect="1" noChangeArrowheads="1"/>
          </p:cNvPicPr>
          <p:nvPr/>
        </p:nvPicPr>
        <p:blipFill>
          <a:blip r:embed="rId4"/>
          <a:srcRect/>
          <a:stretch>
            <a:fillRect/>
          </a:stretch>
        </p:blipFill>
        <p:spPr bwMode="auto">
          <a:xfrm>
            <a:off x="1214414" y="1000108"/>
            <a:ext cx="3500462" cy="2500330"/>
          </a:xfrm>
          <a:prstGeom prst="rect">
            <a:avLst/>
          </a:prstGeom>
          <a:ln w="88900" cap="sq" cmpd="thickThin">
            <a:solidFill>
              <a:srgbClr val="000000"/>
            </a:solidFill>
            <a:prstDash val="solid"/>
            <a:miter lim="800000"/>
          </a:ln>
          <a:effectLst>
            <a:innerShdw blurRad="76200">
              <a:srgbClr val="000000"/>
            </a:innerShdw>
          </a:effectLst>
        </p:spPr>
      </p:pic>
      <p:pic>
        <p:nvPicPr>
          <p:cNvPr id="28679" name="Picture 7" descr="C:\Users\User\Desktop\4.jpg"/>
          <p:cNvPicPr>
            <a:picLocks noChangeAspect="1" noChangeArrowheads="1"/>
          </p:cNvPicPr>
          <p:nvPr/>
        </p:nvPicPr>
        <p:blipFill>
          <a:blip r:embed="rId5"/>
          <a:srcRect/>
          <a:stretch>
            <a:fillRect/>
          </a:stretch>
        </p:blipFill>
        <p:spPr bwMode="auto">
          <a:xfrm>
            <a:off x="5000628" y="1000108"/>
            <a:ext cx="3929090" cy="1600200"/>
          </a:xfrm>
          <a:prstGeom prst="rect">
            <a:avLst/>
          </a:prstGeom>
          <a:ln w="88900" cap="sq" cmpd="thickThin">
            <a:solidFill>
              <a:srgbClr val="000000"/>
            </a:solidFill>
            <a:prstDash val="solid"/>
            <a:miter lim="800000"/>
          </a:ln>
          <a:effectLst>
            <a:innerShdw blurRad="76200">
              <a:srgbClr val="000000"/>
            </a:innerShdw>
          </a:effectLst>
        </p:spPr>
      </p:pic>
      <p:pic>
        <p:nvPicPr>
          <p:cNvPr id="28680" name="Picture 8" descr="C:\Users\User\Desktop\5.jpg"/>
          <p:cNvPicPr>
            <a:picLocks noChangeAspect="1" noChangeArrowheads="1"/>
          </p:cNvPicPr>
          <p:nvPr/>
        </p:nvPicPr>
        <p:blipFill>
          <a:blip r:embed="rId6"/>
          <a:srcRect/>
          <a:stretch>
            <a:fillRect/>
          </a:stretch>
        </p:blipFill>
        <p:spPr bwMode="auto">
          <a:xfrm>
            <a:off x="5072066" y="4786322"/>
            <a:ext cx="3786214" cy="18478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Байтурсынов\IMG20220914112952.jpg"/>
          <p:cNvPicPr>
            <a:picLocks noGrp="1" noChangeAspect="1" noChangeArrowheads="1"/>
          </p:cNvPicPr>
          <p:nvPr>
            <p:ph sz="half" idx="1"/>
          </p:nvPr>
        </p:nvPicPr>
        <p:blipFill>
          <a:blip r:embed="rId2" cstate="print"/>
          <a:srcRect/>
          <a:stretch>
            <a:fillRect/>
          </a:stretch>
        </p:blipFill>
        <p:spPr bwMode="auto">
          <a:xfrm>
            <a:off x="1142976" y="857232"/>
            <a:ext cx="3214710"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500562" y="142852"/>
            <a:ext cx="4357718" cy="5500726"/>
          </a:xfrm>
        </p:spPr>
        <p:txBody>
          <a:bodyPr>
            <a:normAutofit lnSpcReduction="10000"/>
          </a:bodyPr>
          <a:lstStyle/>
          <a:p>
            <a:pPr>
              <a:buNone/>
            </a:pPr>
            <a:r>
              <a:rPr lang="kk-KZ" sz="1500" b="1" i="1" dirty="0" smtClean="0">
                <a:solidFill>
                  <a:srgbClr val="0070C0"/>
                </a:solidFill>
                <a:latin typeface="Times New Roman" pitchFamily="18" charset="0"/>
                <a:cs typeface="Times New Roman" pitchFamily="18" charset="0"/>
              </a:rPr>
              <a:t>          </a:t>
            </a:r>
            <a:r>
              <a:rPr lang="kk-KZ" sz="1200" b="1" i="1" dirty="0" smtClean="0">
                <a:solidFill>
                  <a:srgbClr val="FF0000"/>
                </a:solidFill>
                <a:latin typeface="Times New Roman" pitchFamily="18" charset="0"/>
                <a:cs typeface="Times New Roman" pitchFamily="18" charset="0"/>
              </a:rPr>
              <a:t>ББК 84Қаз 7-4</a:t>
            </a:r>
            <a:endParaRPr lang="ru-RU" sz="1200" b="1" i="1" dirty="0" smtClean="0">
              <a:solidFill>
                <a:srgbClr val="FF0000"/>
              </a:solidFill>
              <a:latin typeface="Times New Roman" pitchFamily="18" charset="0"/>
              <a:cs typeface="Times New Roman" pitchFamily="18" charset="0"/>
            </a:endParaRPr>
          </a:p>
          <a:p>
            <a:pPr>
              <a:buNone/>
            </a:pPr>
            <a:r>
              <a:rPr lang="kk-KZ" sz="1200" b="1" i="1" dirty="0" smtClean="0">
                <a:solidFill>
                  <a:srgbClr val="FF0000"/>
                </a:solidFill>
                <a:latin typeface="Times New Roman" pitchFamily="18" charset="0"/>
                <a:cs typeface="Times New Roman" pitchFamily="18" charset="0"/>
              </a:rPr>
              <a:t>            Б 48</a:t>
            </a:r>
            <a:endParaRPr lang="ru-RU" sz="1200" b="1" i="1" dirty="0" smtClean="0">
              <a:solidFill>
                <a:srgbClr val="FF0000"/>
              </a:solidFill>
              <a:latin typeface="Times New Roman" pitchFamily="18" charset="0"/>
              <a:cs typeface="Times New Roman" pitchFamily="18" charset="0"/>
            </a:endParaRPr>
          </a:p>
          <a:p>
            <a:pPr algn="just">
              <a:buNone/>
            </a:pPr>
            <a:r>
              <a:rPr lang="kk-KZ" sz="2300" b="1" i="1" dirty="0" smtClean="0">
                <a:latin typeface="Times New Roman" pitchFamily="18" charset="0"/>
                <a:cs typeface="Times New Roman" pitchFamily="18" charset="0"/>
              </a:rPr>
              <a:t>          </a:t>
            </a:r>
            <a:r>
              <a:rPr lang="kk-KZ" sz="1900" b="1" i="1" dirty="0" smtClean="0">
                <a:solidFill>
                  <a:srgbClr val="0070C0"/>
                </a:solidFill>
                <a:latin typeface="Times New Roman" pitchFamily="18" charset="0"/>
                <a:cs typeface="Times New Roman" pitchFamily="18" charset="0"/>
              </a:rPr>
              <a:t>Бес арыс: Естеліктер, эсселер және зерттеу мақалалар. Құраст. Д. Әшімханов. – Алматы: Жалын, 1992. – 544 б.</a:t>
            </a:r>
            <a:endParaRPr lang="ru-RU" sz="1900" b="1" i="1" dirty="0" smtClean="0">
              <a:solidFill>
                <a:srgbClr val="0070C0"/>
              </a:solidFill>
              <a:latin typeface="Times New Roman" pitchFamily="18" charset="0"/>
              <a:cs typeface="Times New Roman" pitchFamily="18" charset="0"/>
            </a:endParaRPr>
          </a:p>
          <a:p>
            <a:pPr algn="just">
              <a:buNone/>
            </a:pPr>
            <a:endParaRPr lang="ru-RU" sz="1900" b="1" i="1" dirty="0" smtClean="0">
              <a:solidFill>
                <a:srgbClr val="0070C0"/>
              </a:solidFill>
              <a:latin typeface="Times New Roman" pitchFamily="18" charset="0"/>
              <a:cs typeface="Times New Roman" pitchFamily="18" charset="0"/>
            </a:endParaRPr>
          </a:p>
          <a:p>
            <a:pPr algn="just">
              <a:buNone/>
            </a:pPr>
            <a:r>
              <a:rPr lang="kk-KZ" sz="1900" b="1" i="1" dirty="0" smtClean="0">
                <a:solidFill>
                  <a:srgbClr val="0070C0"/>
                </a:solidFill>
                <a:latin typeface="Times New Roman" pitchFamily="18" charset="0"/>
                <a:cs typeface="Times New Roman" pitchFamily="18" charset="0"/>
              </a:rPr>
              <a:t>          Жинаққа әдеби, ғылыми, публицистикалық мұралары ұзақ жылдардан кейін ғана жарық көруге жолдама алған Ш. Құдайбердиев, А. Байтұрсынов, М.. Жұмабаев, Ж. Аймауытов және М. Дулатовтардың өмірі мен творчествосы туралы жазылған тарихи очерктер, әдеби зерттеу мақалалары мен естелік-эсселері еніп отыр. </a:t>
            </a:r>
            <a:endParaRPr lang="ru-RU" sz="1900" b="1" i="1" dirty="0" smtClean="0">
              <a:solidFill>
                <a:srgbClr val="0070C0"/>
              </a:solidFill>
              <a:latin typeface="Times New Roman" pitchFamily="18" charset="0"/>
              <a:cs typeface="Times New Roman" pitchFamily="18" charset="0"/>
            </a:endParaRPr>
          </a:p>
          <a:p>
            <a:pPr>
              <a:buNone/>
            </a:pPr>
            <a:endParaRPr lang="ru-RU" dirty="0"/>
          </a:p>
        </p:txBody>
      </p:sp>
      <p:pic>
        <p:nvPicPr>
          <p:cNvPr id="5" name="Picture 1" descr="C:\Users\User\Desktop\96.jpg"/>
          <p:cNvPicPr>
            <a:picLocks noChangeAspect="1" noChangeArrowheads="1"/>
          </p:cNvPicPr>
          <p:nvPr/>
        </p:nvPicPr>
        <p:blipFill>
          <a:blip r:embed="rId3"/>
          <a:srcRect/>
          <a:stretch>
            <a:fillRect/>
          </a:stretch>
        </p:blipFill>
        <p:spPr bwMode="auto">
          <a:xfrm>
            <a:off x="6072198" y="5214950"/>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Байтурсынов\IMG20220914113105.jpg"/>
          <p:cNvPicPr>
            <a:picLocks noGrp="1" noChangeAspect="1" noChangeArrowheads="1"/>
          </p:cNvPicPr>
          <p:nvPr>
            <p:ph sz="half" idx="1"/>
          </p:nvPr>
        </p:nvPicPr>
        <p:blipFill>
          <a:blip r:embed="rId2" cstate="print"/>
          <a:srcRect/>
          <a:stretch>
            <a:fillRect/>
          </a:stretch>
        </p:blipFill>
        <p:spPr bwMode="auto">
          <a:xfrm>
            <a:off x="1285852" y="857232"/>
            <a:ext cx="264320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143372" y="285728"/>
            <a:ext cx="4790316" cy="4714908"/>
          </a:xfrm>
        </p:spPr>
        <p:txBody>
          <a:bodyPr>
            <a:normAutofit/>
          </a:bodyPr>
          <a:lstStyle/>
          <a:p>
            <a:pPr algn="just">
              <a:buNone/>
            </a:pPr>
            <a:r>
              <a:rPr lang="kk-KZ" sz="1200" b="1" i="1" dirty="0" smtClean="0">
                <a:latin typeface="Times New Roman" pitchFamily="18" charset="0"/>
                <a:cs typeface="Times New Roman" pitchFamily="18" charset="0"/>
              </a:rPr>
              <a:t>       </a:t>
            </a:r>
            <a:r>
              <a:rPr lang="kk-KZ" sz="1200" b="1" i="1" dirty="0" smtClean="0">
                <a:solidFill>
                  <a:srgbClr val="FF0000"/>
                </a:solidFill>
                <a:latin typeface="Times New Roman" pitchFamily="18" charset="0"/>
                <a:cs typeface="Times New Roman" pitchFamily="18" charset="0"/>
              </a:rPr>
              <a:t>ББК 63.3(5каз) я2</a:t>
            </a:r>
            <a:endParaRPr lang="ru-RU" sz="1200" b="1" i="1" dirty="0" smtClean="0">
              <a:solidFill>
                <a:srgbClr val="FF0000"/>
              </a:solidFill>
              <a:latin typeface="Times New Roman" pitchFamily="18" charset="0"/>
              <a:cs typeface="Times New Roman" pitchFamily="18" charset="0"/>
            </a:endParaRPr>
          </a:p>
          <a:p>
            <a:pPr algn="just">
              <a:buNone/>
            </a:pPr>
            <a:r>
              <a:rPr lang="kk-KZ" sz="1200" b="1" i="1" dirty="0" smtClean="0">
                <a:solidFill>
                  <a:srgbClr val="FF0000"/>
                </a:solidFill>
                <a:latin typeface="Times New Roman" pitchFamily="18" charset="0"/>
                <a:cs typeface="Times New Roman" pitchFamily="18" charset="0"/>
              </a:rPr>
              <a:t>       Ж 14</a:t>
            </a:r>
            <a:endParaRPr lang="ru-RU" sz="1200" b="1" i="1" dirty="0" smtClean="0">
              <a:solidFill>
                <a:srgbClr val="FF0000"/>
              </a:solidFill>
              <a:latin typeface="Times New Roman" pitchFamily="18" charset="0"/>
              <a:cs typeface="Times New Roman" pitchFamily="18" charset="0"/>
            </a:endParaRPr>
          </a:p>
          <a:p>
            <a:pPr algn="just">
              <a:buNone/>
            </a:pPr>
            <a:r>
              <a:rPr lang="kk-KZ" sz="2200" b="1" i="1" dirty="0" smtClean="0">
                <a:latin typeface="Times New Roman" pitchFamily="18" charset="0"/>
                <a:cs typeface="Times New Roman" pitchFamily="18" charset="0"/>
              </a:rPr>
              <a:t> </a:t>
            </a:r>
            <a:endParaRPr lang="ru-RU" sz="2200" b="1" i="1" dirty="0" smtClean="0">
              <a:latin typeface="Times New Roman" pitchFamily="18" charset="0"/>
              <a:cs typeface="Times New Roman" pitchFamily="18" charset="0"/>
            </a:endParaRPr>
          </a:p>
          <a:p>
            <a:pPr algn="just">
              <a:buNone/>
            </a:pPr>
            <a:r>
              <a:rPr lang="kk-KZ" sz="2200" b="1" i="1" dirty="0" smtClean="0">
                <a:latin typeface="Times New Roman" pitchFamily="18" charset="0"/>
                <a:cs typeface="Times New Roman" pitchFamily="18" charset="0"/>
              </a:rPr>
              <a:t>          </a:t>
            </a:r>
            <a:r>
              <a:rPr lang="kk-KZ" sz="2200" b="1" i="1" dirty="0" smtClean="0">
                <a:solidFill>
                  <a:srgbClr val="0070C0"/>
                </a:solidFill>
                <a:latin typeface="Times New Roman" pitchFamily="18" charset="0"/>
                <a:cs typeface="Times New Roman" pitchFamily="18" charset="0"/>
              </a:rPr>
              <a:t>Жолдасбекұлы М.  Байтұрсынұлы Ахмет //  Елтұтқа : Ел тарихының әйгiлi тұлғалары. - Астана : KUL TEGIN, 2001. – 358 б.</a:t>
            </a:r>
            <a:endParaRPr lang="ru-RU" sz="2200" b="1" i="1" dirty="0" smtClean="0">
              <a:solidFill>
                <a:srgbClr val="0070C0"/>
              </a:solidFill>
              <a:latin typeface="Times New Roman" pitchFamily="18" charset="0"/>
              <a:cs typeface="Times New Roman" pitchFamily="18" charset="0"/>
            </a:endParaRPr>
          </a:p>
          <a:p>
            <a:pPr algn="just">
              <a:buNone/>
            </a:pPr>
            <a:endParaRPr lang="ru-RU" sz="2200" b="1" i="1" dirty="0" smtClean="0">
              <a:solidFill>
                <a:srgbClr val="0070C0"/>
              </a:solidFill>
              <a:latin typeface="Times New Roman" pitchFamily="18" charset="0"/>
              <a:cs typeface="Times New Roman" pitchFamily="18" charset="0"/>
            </a:endParaRPr>
          </a:p>
          <a:p>
            <a:pPr algn="just">
              <a:buNone/>
            </a:pPr>
            <a:r>
              <a:rPr lang="kk-KZ" sz="2200" b="1" i="1" dirty="0" smtClean="0">
                <a:solidFill>
                  <a:srgbClr val="0070C0"/>
                </a:solidFill>
                <a:latin typeface="Times New Roman" pitchFamily="18" charset="0"/>
                <a:cs typeface="Times New Roman" pitchFamily="18" charset="0"/>
              </a:rPr>
              <a:t>         Бұл кітапта  ел тарихындағы әйгілі тұлғалар туралы мағлұмат берілген. </a:t>
            </a:r>
            <a:endParaRPr lang="ru-RU" dirty="0" smtClean="0"/>
          </a:p>
          <a:p>
            <a:pPr>
              <a:buNone/>
            </a:pPr>
            <a:endParaRPr lang="ru-RU" dirty="0"/>
          </a:p>
        </p:txBody>
      </p:sp>
      <p:pic>
        <p:nvPicPr>
          <p:cNvPr id="5" name="Picture 1" descr="C:\Users\User\Desktop\96.jpg"/>
          <p:cNvPicPr>
            <a:picLocks noChangeAspect="1" noChangeArrowheads="1"/>
          </p:cNvPicPr>
          <p:nvPr/>
        </p:nvPicPr>
        <p:blipFill>
          <a:blip r:embed="rId3"/>
          <a:srcRect/>
          <a:stretch>
            <a:fillRect/>
          </a:stretch>
        </p:blipFill>
        <p:spPr bwMode="auto">
          <a:xfrm>
            <a:off x="5857884" y="5000636"/>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Байтурсынов\IMG20220914112855.jpg"/>
          <p:cNvPicPr>
            <a:picLocks noGrp="1" noChangeAspect="1" noChangeArrowheads="1"/>
          </p:cNvPicPr>
          <p:nvPr>
            <p:ph sz="half" idx="1"/>
          </p:nvPr>
        </p:nvPicPr>
        <p:blipFill>
          <a:blip r:embed="rId2" cstate="print"/>
          <a:srcRect/>
          <a:stretch>
            <a:fillRect/>
          </a:stretch>
        </p:blipFill>
        <p:spPr bwMode="auto">
          <a:xfrm>
            <a:off x="1142976" y="785794"/>
            <a:ext cx="2928958"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929058" y="214290"/>
            <a:ext cx="5000660" cy="5572164"/>
          </a:xfrm>
        </p:spPr>
        <p:txBody>
          <a:bodyPr>
            <a:normAutofit/>
          </a:bodyPr>
          <a:lstStyle/>
          <a:p>
            <a:pPr>
              <a:buNone/>
            </a:pPr>
            <a:r>
              <a:rPr lang="kk-KZ" sz="1400" dirty="0" smtClean="0"/>
              <a:t>         </a:t>
            </a:r>
            <a:r>
              <a:rPr lang="kk-KZ" sz="1200" b="1" i="1" dirty="0" smtClean="0">
                <a:solidFill>
                  <a:srgbClr val="C00000"/>
                </a:solidFill>
                <a:latin typeface="Times New Roman" pitchFamily="18" charset="0"/>
                <a:cs typeface="Times New Roman" pitchFamily="18" charset="0"/>
              </a:rPr>
              <a:t>ББК </a:t>
            </a:r>
            <a:r>
              <a:rPr lang="kk-KZ" sz="1200" b="1" i="1" dirty="0">
                <a:solidFill>
                  <a:srgbClr val="C00000"/>
                </a:solidFill>
                <a:latin typeface="Times New Roman" pitchFamily="18" charset="0"/>
                <a:cs typeface="Times New Roman" pitchFamily="18" charset="0"/>
              </a:rPr>
              <a:t>63.3(5каз)</a:t>
            </a:r>
            <a:endParaRPr lang="ru-RU" sz="1200" b="1" i="1" dirty="0" smtClean="0">
              <a:solidFill>
                <a:srgbClr val="C00000"/>
              </a:solidFill>
              <a:latin typeface="Times New Roman" pitchFamily="18" charset="0"/>
              <a:cs typeface="Times New Roman" pitchFamily="18" charset="0"/>
            </a:endParaRPr>
          </a:p>
          <a:p>
            <a:pPr>
              <a:buNone/>
            </a:pPr>
            <a:r>
              <a:rPr lang="kk-KZ" sz="1200" b="1" i="1" dirty="0" smtClean="0">
                <a:solidFill>
                  <a:srgbClr val="C00000"/>
                </a:solidFill>
                <a:latin typeface="Times New Roman" pitchFamily="18" charset="0"/>
                <a:cs typeface="Times New Roman" pitchFamily="18" charset="0"/>
              </a:rPr>
              <a:t>         А 40</a:t>
            </a:r>
            <a:endParaRPr lang="ru-RU" sz="1400" dirty="0" smtClean="0"/>
          </a:p>
          <a:p>
            <a:pPr algn="just">
              <a:buNone/>
            </a:pPr>
            <a:r>
              <a:rPr lang="kk-KZ" sz="1400" dirty="0" smtClean="0"/>
              <a:t>                </a:t>
            </a:r>
            <a:r>
              <a:rPr lang="kk-KZ" sz="1800" b="1" i="1" dirty="0" smtClean="0">
                <a:solidFill>
                  <a:srgbClr val="0070C0"/>
                </a:solidFill>
                <a:latin typeface="Times New Roman" pitchFamily="18" charset="0"/>
                <a:cs typeface="Times New Roman" pitchFamily="18" charset="0"/>
              </a:rPr>
              <a:t>Алдамжар </a:t>
            </a:r>
            <a:r>
              <a:rPr lang="kk-KZ" sz="1800" b="1" i="1" dirty="0">
                <a:solidFill>
                  <a:srgbClr val="0070C0"/>
                </a:solidFill>
                <a:latin typeface="Times New Roman" pitchFamily="18" charset="0"/>
                <a:cs typeface="Times New Roman" pitchFamily="18" charset="0"/>
              </a:rPr>
              <a:t>З. Тарих: пайым мен тағылым. – Алматы: «Арыс» баспасы, 2002. – 288 б</a:t>
            </a:r>
            <a:r>
              <a:rPr lang="kk-KZ" sz="1800" b="1" i="1" dirty="0" smtClean="0">
                <a:solidFill>
                  <a:srgbClr val="0070C0"/>
                </a:solidFill>
                <a:latin typeface="Times New Roman" pitchFamily="18" charset="0"/>
                <a:cs typeface="Times New Roman" pitchFamily="18" charset="0"/>
              </a:rPr>
              <a:t>.</a:t>
            </a:r>
            <a:endParaRPr lang="ru-RU"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Тарих </a:t>
            </a:r>
            <a:r>
              <a:rPr lang="kk-KZ" sz="1800" b="1" i="1" dirty="0">
                <a:solidFill>
                  <a:srgbClr val="0070C0"/>
                </a:solidFill>
                <a:latin typeface="Times New Roman" pitchFamily="18" charset="0"/>
                <a:cs typeface="Times New Roman" pitchFamily="18" charset="0"/>
              </a:rPr>
              <a:t>ғылымдарының докторы, профессор З</a:t>
            </a:r>
            <a:r>
              <a:rPr lang="kk-KZ" sz="1800" b="1" i="1" dirty="0" smtClean="0">
                <a:solidFill>
                  <a:srgbClr val="0070C0"/>
                </a:solidFill>
                <a:latin typeface="Times New Roman" pitchFamily="18" charset="0"/>
                <a:cs typeface="Times New Roman" pitchFamily="18" charset="0"/>
              </a:rPr>
              <a:t>. </a:t>
            </a:r>
            <a:r>
              <a:rPr lang="kk-KZ" sz="1800" b="1" i="1" dirty="0">
                <a:solidFill>
                  <a:srgbClr val="0070C0"/>
                </a:solidFill>
                <a:latin typeface="Times New Roman" pitchFamily="18" charset="0"/>
                <a:cs typeface="Times New Roman" pitchFamily="18" charset="0"/>
              </a:rPr>
              <a:t>Алдамжардың бұл кітабында тарих ғылымының философиялық негіздері, методологиялық жүйесі мен зерттеу әдістері хақында жаңаша пайымдаулар жасалған. Кеңес  қоғамының өмір шындығы Ахмет Байтұрсынұлының </a:t>
            </a:r>
            <a:r>
              <a:rPr lang="kk-KZ" sz="1800" b="1" i="1" dirty="0" smtClean="0">
                <a:solidFill>
                  <a:srgbClr val="0070C0"/>
                </a:solidFill>
                <a:latin typeface="Times New Roman" pitchFamily="18" charset="0"/>
                <a:cs typeface="Times New Roman" pitchFamily="18" charset="0"/>
              </a:rPr>
              <a:t>рухани </a:t>
            </a:r>
            <a:r>
              <a:rPr lang="kk-KZ" sz="1800" b="1" i="1" dirty="0">
                <a:solidFill>
                  <a:srgbClr val="0070C0"/>
                </a:solidFill>
                <a:latin typeface="Times New Roman" pitchFamily="18" charset="0"/>
                <a:cs typeface="Times New Roman" pitchFamily="18" charset="0"/>
              </a:rPr>
              <a:t>көсемдік тұлғасы және оның білім, ғылым, ұлттық тәлім-тәрбие арнасындағы ой-толғамдары бүгінгі тәуелсіз мемлект, егеменді ел тағдырымен біртұтас болмыстық </a:t>
            </a:r>
            <a:r>
              <a:rPr lang="kk-KZ" sz="1800" b="1" i="1" dirty="0" smtClean="0">
                <a:solidFill>
                  <a:srgbClr val="0070C0"/>
                </a:solidFill>
                <a:latin typeface="Times New Roman" pitchFamily="18" charset="0"/>
                <a:cs typeface="Times New Roman" pitchFamily="18" charset="0"/>
              </a:rPr>
              <a:t>негізде сомдалған.</a:t>
            </a:r>
            <a:endParaRPr lang="ru-RU" sz="1800" b="1" i="1" dirty="0">
              <a:solidFill>
                <a:srgbClr val="0070C0"/>
              </a:solidFill>
              <a:latin typeface="Times New Roman" pitchFamily="18" charset="0"/>
              <a:cs typeface="Times New Roman" pitchFamily="18" charset="0"/>
            </a:endParaRPr>
          </a:p>
        </p:txBody>
      </p:sp>
      <p:pic>
        <p:nvPicPr>
          <p:cNvPr id="5" name="Picture 1" descr="C:\Users\User\Desktop\96.jpg"/>
          <p:cNvPicPr>
            <a:picLocks noChangeAspect="1" noChangeArrowheads="1"/>
          </p:cNvPicPr>
          <p:nvPr/>
        </p:nvPicPr>
        <p:blipFill>
          <a:blip r:embed="rId3"/>
          <a:srcRect/>
          <a:stretch>
            <a:fillRect/>
          </a:stretch>
        </p:blipFill>
        <p:spPr bwMode="auto">
          <a:xfrm>
            <a:off x="6072198" y="5214950"/>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Байтурсынов\IMG20220914112925.jpg"/>
          <p:cNvPicPr>
            <a:picLocks noGrp="1" noChangeAspect="1" noChangeArrowheads="1"/>
          </p:cNvPicPr>
          <p:nvPr>
            <p:ph sz="half" idx="1"/>
          </p:nvPr>
        </p:nvPicPr>
        <p:blipFill>
          <a:blip r:embed="rId2" cstate="print"/>
          <a:srcRect/>
          <a:stretch>
            <a:fillRect/>
          </a:stretch>
        </p:blipFill>
        <p:spPr bwMode="auto">
          <a:xfrm>
            <a:off x="1214414" y="928670"/>
            <a:ext cx="2928958"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143372" y="357166"/>
            <a:ext cx="4714908" cy="5500726"/>
          </a:xfrm>
        </p:spPr>
        <p:txBody>
          <a:bodyPr>
            <a:normAutofit fontScale="70000" lnSpcReduction="20000"/>
          </a:bodyPr>
          <a:lstStyle/>
          <a:p>
            <a:pPr>
              <a:buNone/>
            </a:pPr>
            <a:r>
              <a:rPr lang="kk-KZ" sz="1900" b="1" i="1" dirty="0" smtClean="0">
                <a:latin typeface="Times New Roman" pitchFamily="18" charset="0"/>
                <a:cs typeface="Times New Roman" pitchFamily="18" charset="0"/>
              </a:rPr>
              <a:t>      </a:t>
            </a:r>
            <a:r>
              <a:rPr lang="kk-KZ" sz="1900" b="1" i="1" dirty="0" smtClean="0">
                <a:solidFill>
                  <a:srgbClr val="0070C0"/>
                </a:solidFill>
                <a:latin typeface="Times New Roman" pitchFamily="18" charset="0"/>
                <a:cs typeface="Times New Roman" pitchFamily="18" charset="0"/>
              </a:rPr>
              <a:t>ББК 81.2(5 каз)-2</a:t>
            </a:r>
            <a:endParaRPr lang="ru-RU" sz="1900" b="1" i="1" dirty="0" smtClean="0">
              <a:solidFill>
                <a:srgbClr val="0070C0"/>
              </a:solidFill>
              <a:latin typeface="Times New Roman" pitchFamily="18" charset="0"/>
              <a:cs typeface="Times New Roman" pitchFamily="18" charset="0"/>
            </a:endParaRPr>
          </a:p>
          <a:p>
            <a:pPr>
              <a:buNone/>
            </a:pPr>
            <a:r>
              <a:rPr lang="kk-KZ" sz="1900" b="1" i="1" dirty="0" smtClean="0">
                <a:solidFill>
                  <a:srgbClr val="0070C0"/>
                </a:solidFill>
                <a:latin typeface="Times New Roman" pitchFamily="18" charset="0"/>
                <a:cs typeface="Times New Roman" pitchFamily="18" charset="0"/>
              </a:rPr>
              <a:t>     М 38</a:t>
            </a:r>
            <a:endParaRPr lang="ru-RU" sz="1900" b="1" i="1" dirty="0" smtClean="0">
              <a:solidFill>
                <a:srgbClr val="0070C0"/>
              </a:solidFill>
              <a:latin typeface="Times New Roman" pitchFamily="18" charset="0"/>
              <a:cs typeface="Times New Roman" pitchFamily="18" charset="0"/>
            </a:endParaRPr>
          </a:p>
          <a:p>
            <a:pPr>
              <a:buNone/>
            </a:pPr>
            <a:endParaRPr lang="ru-RU" dirty="0" smtClean="0"/>
          </a:p>
          <a:p>
            <a:pPr algn="just">
              <a:buNone/>
            </a:pPr>
            <a:r>
              <a:rPr lang="kk-KZ" sz="2600" b="1" i="1" dirty="0" smtClean="0">
                <a:latin typeface="Times New Roman" pitchFamily="18" charset="0"/>
                <a:cs typeface="Times New Roman" pitchFamily="18" charset="0"/>
              </a:rPr>
              <a:t>         </a:t>
            </a:r>
            <a:r>
              <a:rPr lang="kk-KZ" sz="2600" b="1" i="1" dirty="0" smtClean="0">
                <a:solidFill>
                  <a:srgbClr val="0070C0"/>
                </a:solidFill>
                <a:latin typeface="Times New Roman" pitchFamily="18" charset="0"/>
                <a:cs typeface="Times New Roman" pitchFamily="18" charset="0"/>
              </a:rPr>
              <a:t>Машқан Н. Т. А. Байтұрсынов – қазақ жазуының реформаторы. –Алматы: Қазақ университеті, 2001. – 154 б.</a:t>
            </a:r>
            <a:endParaRPr lang="ru-RU" sz="2600" b="1" i="1" dirty="0" smtClean="0">
              <a:solidFill>
                <a:srgbClr val="0070C0"/>
              </a:solidFill>
              <a:latin typeface="Times New Roman" pitchFamily="18" charset="0"/>
              <a:cs typeface="Times New Roman" pitchFamily="18" charset="0"/>
            </a:endParaRPr>
          </a:p>
          <a:p>
            <a:pPr algn="just">
              <a:buNone/>
            </a:pPr>
            <a:endParaRPr lang="ru-RU" sz="2600" b="1" i="1" dirty="0" smtClean="0">
              <a:solidFill>
                <a:srgbClr val="0070C0"/>
              </a:solidFill>
              <a:latin typeface="Times New Roman" pitchFamily="18" charset="0"/>
              <a:cs typeface="Times New Roman" pitchFamily="18" charset="0"/>
            </a:endParaRPr>
          </a:p>
          <a:p>
            <a:pPr algn="just">
              <a:buNone/>
            </a:pPr>
            <a:r>
              <a:rPr lang="kk-KZ" sz="2600" b="1" i="1" dirty="0" smtClean="0">
                <a:solidFill>
                  <a:srgbClr val="0070C0"/>
                </a:solidFill>
                <a:latin typeface="Times New Roman" pitchFamily="18" charset="0"/>
                <a:cs typeface="Times New Roman" pitchFamily="18" charset="0"/>
              </a:rPr>
              <a:t>           Қазақ халқының тарихында оның әліпбиі бірнешеу болғаны белгілі. Бірақ сол жазулардың ішіндегі ең маңыздысы, біздің ұлттық табиғатымызға ең жақыны – араб әріптерінің негізінде жасалған қазақтың төл әліпбиі. Араб жазуын қазақ тілінің дыбыс жүйесіне ыңғайланған, таңба мен дыбысты ең алғаш сәйкестендірген – Ахмет Байтұрсынов. </a:t>
            </a:r>
            <a:endParaRPr lang="ru-RU" sz="2600" b="1" i="1" dirty="0" smtClean="0">
              <a:solidFill>
                <a:srgbClr val="0070C0"/>
              </a:solidFill>
              <a:latin typeface="Times New Roman" pitchFamily="18" charset="0"/>
              <a:cs typeface="Times New Roman" pitchFamily="18" charset="0"/>
            </a:endParaRPr>
          </a:p>
          <a:p>
            <a:pPr algn="just">
              <a:buNone/>
            </a:pPr>
            <a:r>
              <a:rPr lang="kk-KZ" sz="2600" b="1" i="1" dirty="0" smtClean="0">
                <a:solidFill>
                  <a:srgbClr val="0070C0"/>
                </a:solidFill>
                <a:latin typeface="Times New Roman" pitchFamily="18" charset="0"/>
                <a:cs typeface="Times New Roman" pitchFamily="18" charset="0"/>
              </a:rPr>
              <a:t>          Бұл монография – реформатор тілші-ғалымның қазақ әліпбиіне әкелген жаңалықтары мен өзгерістері жөнінен терең зерттелген арнайы, әрі құнды еңбек. </a:t>
            </a:r>
            <a:endParaRPr lang="ru-RU" sz="2600" b="1" i="1" dirty="0" smtClean="0">
              <a:solidFill>
                <a:srgbClr val="0070C0"/>
              </a:solidFill>
              <a:latin typeface="Times New Roman" pitchFamily="18" charset="0"/>
              <a:cs typeface="Times New Roman" pitchFamily="18" charset="0"/>
            </a:endParaRPr>
          </a:p>
          <a:p>
            <a:pPr>
              <a:buNone/>
            </a:pPr>
            <a:endParaRPr lang="ru-RU" dirty="0"/>
          </a:p>
        </p:txBody>
      </p:sp>
      <p:pic>
        <p:nvPicPr>
          <p:cNvPr id="5" name="Picture 1" descr="C:\Users\User\Desktop\96.jpg"/>
          <p:cNvPicPr>
            <a:picLocks noChangeAspect="1" noChangeArrowheads="1"/>
          </p:cNvPicPr>
          <p:nvPr/>
        </p:nvPicPr>
        <p:blipFill>
          <a:blip r:embed="rId3"/>
          <a:srcRect/>
          <a:stretch>
            <a:fillRect/>
          </a:stretch>
        </p:blipFill>
        <p:spPr bwMode="auto">
          <a:xfrm>
            <a:off x="6000760" y="5286388"/>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Desktop\1.jpg"/>
          <p:cNvPicPr>
            <a:picLocks noChangeAspect="1" noChangeArrowheads="1"/>
          </p:cNvPicPr>
          <p:nvPr/>
        </p:nvPicPr>
        <p:blipFill>
          <a:blip r:embed="rId2"/>
          <a:srcRect/>
          <a:stretch>
            <a:fillRect/>
          </a:stretch>
        </p:blipFill>
        <p:spPr bwMode="auto">
          <a:xfrm>
            <a:off x="1428728" y="428605"/>
            <a:ext cx="7429551" cy="59293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35608" y="285728"/>
            <a:ext cx="7351234" cy="6286544"/>
          </a:xfrm>
        </p:spPr>
        <p:txBody>
          <a:bodyPr>
            <a:normAutofit/>
          </a:bodyPr>
          <a:lstStyle/>
          <a:p>
            <a:pPr algn="just">
              <a:buNone/>
            </a:pPr>
            <a:r>
              <a:rPr lang="ru-RU" sz="1800" b="1" i="1" dirty="0" smtClean="0">
                <a:solidFill>
                  <a:srgbClr val="00B050"/>
                </a:solidFill>
                <a:latin typeface="Times New Roman" pitchFamily="18" charset="0"/>
                <a:cs typeface="Times New Roman" pitchFamily="18" charset="0"/>
              </a:rPr>
              <a:t>                                                  </a:t>
            </a:r>
            <a:r>
              <a:rPr lang="ru-RU" sz="1800" b="1" i="1" dirty="0" smtClean="0">
                <a:solidFill>
                  <a:srgbClr val="C00000"/>
                </a:solidFill>
                <a:latin typeface="Times New Roman" pitchFamily="18" charset="0"/>
                <a:cs typeface="Times New Roman" pitchFamily="18" charset="0"/>
              </a:rPr>
              <a:t>Ө</a:t>
            </a:r>
            <a:r>
              <a:rPr lang="kk-KZ" sz="1800" b="1" i="1" dirty="0" smtClean="0">
                <a:solidFill>
                  <a:srgbClr val="C00000"/>
                </a:solidFill>
                <a:latin typeface="Times New Roman" pitchFamily="18" charset="0"/>
                <a:cs typeface="Times New Roman" pitchFamily="18" charset="0"/>
              </a:rPr>
              <a:t>мірбаяны</a:t>
            </a:r>
            <a:endParaRPr lang="ru-RU" sz="1800" b="1" i="1" dirty="0" smtClean="0">
              <a:solidFill>
                <a:srgbClr val="C00000"/>
              </a:solidFill>
              <a:latin typeface="Times New Roman" pitchFamily="18" charset="0"/>
              <a:cs typeface="Times New Roman" pitchFamily="18" charset="0"/>
            </a:endParaRPr>
          </a:p>
          <a:p>
            <a:pPr algn="just">
              <a:buNone/>
            </a:pP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Ғалым-тілші, әдебиет зерттеуші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түрколог, дарынды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ақын-аудармашы Ахмет</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Байтұрсынов қазіргі Қостанай облысы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Торғай атырабындағы, Сартүбек деген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жерде</a:t>
            </a:r>
            <a:r>
              <a:rPr lang="ru-RU" sz="1400" b="1" i="1" dirty="0" smtClean="0">
                <a:solidFill>
                  <a:srgbClr val="0070C0"/>
                </a:solidFill>
                <a:latin typeface="Times New Roman" pitchFamily="18" charset="0"/>
                <a:cs typeface="Times New Roman" pitchFamily="18" charset="0"/>
              </a:rPr>
              <a:t> ел </a:t>
            </a:r>
            <a:r>
              <a:rPr lang="ru-RU" sz="1400" b="1" i="1" dirty="0" err="1" smtClean="0">
                <a:solidFill>
                  <a:srgbClr val="0070C0"/>
                </a:solidFill>
                <a:latin typeface="Times New Roman" pitchFamily="18" charset="0"/>
                <a:cs typeface="Times New Roman" pitchFamily="18" charset="0"/>
              </a:rPr>
              <a:t>арасында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беделді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қайратты кісі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Шошақұлы Байтұрсын шаңырағында </a:t>
            </a:r>
            <a:r>
              <a:rPr lang="ru-RU" sz="1400" b="1" i="1" dirty="0" smtClean="0">
                <a:solidFill>
                  <a:srgbClr val="0070C0"/>
                </a:solidFill>
                <a:latin typeface="Times New Roman" pitchFamily="18" charset="0"/>
                <a:cs typeface="Times New Roman" pitchFamily="18" charset="0"/>
              </a:rPr>
              <a:t>1873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18 </a:t>
            </a:r>
            <a:r>
              <a:rPr lang="ru-RU" sz="1400" b="1" i="1" dirty="0" err="1" smtClean="0">
                <a:solidFill>
                  <a:srgbClr val="0070C0"/>
                </a:solidFill>
                <a:latin typeface="Times New Roman" pitchFamily="18" charset="0"/>
                <a:cs typeface="Times New Roman" pitchFamily="18" charset="0"/>
              </a:rPr>
              <a:t>қаңтарда дүниеге келген</a:t>
            </a:r>
            <a:r>
              <a:rPr lang="ru-RU" sz="1400" b="1" i="1" dirty="0" smtClean="0">
                <a:solidFill>
                  <a:srgbClr val="0070C0"/>
                </a:solidFill>
                <a:latin typeface="Times New Roman" pitchFamily="18" charset="0"/>
                <a:cs typeface="Times New Roman" pitchFamily="18" charset="0"/>
              </a:rPr>
              <a:t>.</a:t>
            </a:r>
            <a:br>
              <a:rPr lang="ru-RU" sz="1400" b="1" i="1" dirty="0" smtClean="0">
                <a:solidFill>
                  <a:srgbClr val="0070C0"/>
                </a:solidFill>
                <a:latin typeface="Times New Roman" pitchFamily="18" charset="0"/>
                <a:cs typeface="Times New Roman" pitchFamily="18" charset="0"/>
              </a:rPr>
            </a:br>
            <a:r>
              <a:rPr lang="ru-RU" sz="1400" b="1" i="1" dirty="0" err="1" smtClean="0">
                <a:solidFill>
                  <a:srgbClr val="0070C0"/>
                </a:solidFill>
                <a:latin typeface="Times New Roman" pitchFamily="18" charset="0"/>
                <a:cs typeface="Times New Roman" pitchFamily="18" charset="0"/>
              </a:rPr>
              <a:t>Табиғатынан </a:t>
            </a:r>
            <a:r>
              <a:rPr lang="ru-RU" sz="1400" b="1" i="1" dirty="0" smtClean="0">
                <a:solidFill>
                  <a:srgbClr val="0070C0"/>
                </a:solidFill>
                <a:latin typeface="Times New Roman" pitchFamily="18" charset="0"/>
                <a:cs typeface="Times New Roman" pitchFamily="18" charset="0"/>
              </a:rPr>
              <a:t>аса </a:t>
            </a:r>
            <a:r>
              <a:rPr lang="ru-RU" sz="1400" b="1" i="1" dirty="0" err="1" smtClean="0">
                <a:solidFill>
                  <a:srgbClr val="0070C0"/>
                </a:solidFill>
                <a:latin typeface="Times New Roman" pitchFamily="18" charset="0"/>
                <a:cs typeface="Times New Roman" pitchFamily="18" charset="0"/>
              </a:rPr>
              <a:t>дарынды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туған талапты</a:t>
            </a:r>
            <a:r>
              <a:rPr lang="ru-RU" sz="1400" b="1" i="1" dirty="0" smtClean="0">
                <a:solidFill>
                  <a:srgbClr val="0070C0"/>
                </a:solidFill>
                <a:latin typeface="Times New Roman" pitchFamily="18" charset="0"/>
                <a:cs typeface="Times New Roman" pitchFamily="18" charset="0"/>
              </a:rPr>
              <a:t> бала </a:t>
            </a:r>
            <a:r>
              <a:rPr lang="ru-RU" sz="1400" b="1" i="1" dirty="0" err="1" smtClean="0">
                <a:solidFill>
                  <a:srgbClr val="0070C0"/>
                </a:solidFill>
                <a:latin typeface="Times New Roman" pitchFamily="18" charset="0"/>
                <a:cs typeface="Times New Roman" pitchFamily="18" charset="0"/>
              </a:rPr>
              <a:t>Ахмет</a:t>
            </a:r>
            <a:r>
              <a:rPr lang="ru-RU" sz="1400" b="1" i="1" dirty="0" smtClean="0">
                <a:solidFill>
                  <a:srgbClr val="0070C0"/>
                </a:solidFill>
                <a:latin typeface="Times New Roman" pitchFamily="18" charset="0"/>
                <a:cs typeface="Times New Roman" pitchFamily="18" charset="0"/>
              </a:rPr>
              <a:t> 1882-1884 </a:t>
            </a:r>
            <a:r>
              <a:rPr lang="ru-RU" sz="1400" b="1" i="1" dirty="0" err="1" smtClean="0">
                <a:solidFill>
                  <a:srgbClr val="0070C0"/>
                </a:solidFill>
                <a:latin typeface="Times New Roman" pitchFamily="18" charset="0"/>
                <a:cs typeface="Times New Roman" pitchFamily="18" charset="0"/>
              </a:rPr>
              <a:t>жылдары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әуелі көзіқарақты адамдардан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өз үйінде </a:t>
            </a:r>
            <a:r>
              <a:rPr lang="ru-RU" sz="1400" b="1" i="1" dirty="0" smtClean="0">
                <a:solidFill>
                  <a:srgbClr val="0070C0"/>
                </a:solidFill>
                <a:latin typeface="Times New Roman" pitchFamily="18" charset="0"/>
                <a:cs typeface="Times New Roman" pitchFamily="18" charset="0"/>
              </a:rPr>
              <a:t>хат </a:t>
            </a:r>
            <a:r>
              <a:rPr lang="ru-RU" sz="1400" b="1" i="1" dirty="0" err="1" smtClean="0">
                <a:solidFill>
                  <a:srgbClr val="0070C0"/>
                </a:solidFill>
                <a:latin typeface="Times New Roman" pitchFamily="18" charset="0"/>
                <a:cs typeface="Times New Roman" pitchFamily="18" charset="0"/>
              </a:rPr>
              <a:t>танып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артынан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жақын жердегі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ауыл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мектебінен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сауат</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ашады</a:t>
            </a:r>
            <a:r>
              <a:rPr lang="ru-RU" sz="1400" b="1" i="1" dirty="0" smtClean="0">
                <a:solidFill>
                  <a:srgbClr val="0070C0"/>
                </a:solidFill>
                <a:latin typeface="Times New Roman" pitchFamily="18" charset="0"/>
                <a:cs typeface="Times New Roman" pitchFamily="18" charset="0"/>
              </a:rPr>
              <a:t> да, 1886-1891 </a:t>
            </a:r>
            <a:r>
              <a:rPr lang="ru-RU" sz="1400" b="1" i="1" dirty="0" err="1" smtClean="0">
                <a:solidFill>
                  <a:srgbClr val="0070C0"/>
                </a:solidFill>
                <a:latin typeface="Times New Roman" pitchFamily="18" charset="0"/>
                <a:cs typeface="Times New Roman" pitchFamily="18" charset="0"/>
              </a:rPr>
              <a:t>жылдары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Торғай қаласындағы екі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сыныптық орысша-қазақша училищеде</a:t>
            </a:r>
            <a:r>
              <a:rPr lang="ru-RU" sz="1400" b="1" i="1" dirty="0" smtClean="0">
                <a:solidFill>
                  <a:srgbClr val="0070C0"/>
                </a:solidFill>
                <a:latin typeface="Times New Roman" pitchFamily="18" charset="0"/>
                <a:cs typeface="Times New Roman" pitchFamily="18" charset="0"/>
              </a:rPr>
              <a:t>, 1891-1895 </a:t>
            </a:r>
            <a:r>
              <a:rPr lang="ru-RU" sz="1400" b="1" i="1" dirty="0" err="1" smtClean="0">
                <a:solidFill>
                  <a:srgbClr val="0070C0"/>
                </a:solidFill>
                <a:latin typeface="Times New Roman" pitchFamily="18" charset="0"/>
                <a:cs typeface="Times New Roman" pitchFamily="18" charset="0"/>
              </a:rPr>
              <a:t>жылдары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Орынбордағы мұғалімдік мектепте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оқып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білім</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алады</a:t>
            </a:r>
            <a:r>
              <a:rPr lang="ru-RU" sz="1400" b="1" i="1" dirty="0" smtClean="0">
                <a:solidFill>
                  <a:srgbClr val="0070C0"/>
                </a:solidFill>
                <a:latin typeface="Times New Roman" pitchFamily="18" charset="0"/>
                <a:cs typeface="Times New Roman" pitchFamily="18" charset="0"/>
              </a:rPr>
              <a:t>. 1895 </a:t>
            </a:r>
            <a:r>
              <a:rPr lang="ru-RU" sz="1400" b="1" i="1" dirty="0" err="1" smtClean="0">
                <a:solidFill>
                  <a:srgbClr val="0070C0"/>
                </a:solidFill>
                <a:latin typeface="Times New Roman" pitchFamily="18" charset="0"/>
                <a:cs typeface="Times New Roman" pitchFamily="18" charset="0"/>
              </a:rPr>
              <a:t>жылдың </a:t>
            </a:r>
            <a:r>
              <a:rPr lang="ru-RU" sz="1400" b="1" i="1" dirty="0" smtClean="0">
                <a:solidFill>
                  <a:srgbClr val="0070C0"/>
                </a:solidFill>
                <a:latin typeface="Times New Roman" pitchFamily="18" charset="0"/>
                <a:cs typeface="Times New Roman" pitchFamily="18" charset="0"/>
              </a:rPr>
              <a:t>1 </a:t>
            </a:r>
            <a:r>
              <a:rPr lang="ru-RU" sz="1400" b="1" i="1" dirty="0" err="1" smtClean="0">
                <a:solidFill>
                  <a:srgbClr val="0070C0"/>
                </a:solidFill>
                <a:latin typeface="Times New Roman" pitchFamily="18" charset="0"/>
                <a:cs typeface="Times New Roman" pitchFamily="18" charset="0"/>
              </a:rPr>
              <a:t>маусымынан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бастап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мұғалім болады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Ақтөбе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Қостанай</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Қарқаралы атырабында</a:t>
            </a:r>
            <a:r>
              <a:rPr lang="ru-RU" sz="1400" b="1" i="1" dirty="0" smtClean="0">
                <a:solidFill>
                  <a:srgbClr val="0070C0"/>
                </a:solidFill>
                <a:latin typeface="Times New Roman" pitchFamily="18" charset="0"/>
                <a:cs typeface="Times New Roman" pitchFamily="18" charset="0"/>
              </a:rPr>
              <a:t> бала </a:t>
            </a:r>
            <a:r>
              <a:rPr lang="ru-RU" sz="1400" b="1" i="1" dirty="0" err="1" smtClean="0">
                <a:solidFill>
                  <a:srgbClr val="0070C0"/>
                </a:solidFill>
                <a:latin typeface="Times New Roman" pitchFamily="18" charset="0"/>
                <a:cs typeface="Times New Roman" pitchFamily="18" charset="0"/>
              </a:rPr>
              <a:t>оқытады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өмір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тіршілік</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күресіне араласады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әділет үшін күреседі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жуандарға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байларға қарсылық білдіреді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патшаның отаршылдық саясатын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айыптайды</a:t>
            </a:r>
            <a:r>
              <a:rPr lang="ru-RU" sz="1400" b="1" i="1" dirty="0" smtClean="0">
                <a:solidFill>
                  <a:srgbClr val="0070C0"/>
                </a:solidFill>
                <a:latin typeface="Times New Roman" pitchFamily="18" charset="0"/>
                <a:cs typeface="Times New Roman" pitchFamily="18" charset="0"/>
              </a:rPr>
              <a:t>. </a:t>
            </a:r>
          </a:p>
          <a:p>
            <a:pPr algn="just">
              <a:buNone/>
            </a:pP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Кейін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екі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сыныптық мектептерде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ұстаз </a:t>
            </a:r>
            <a:r>
              <a:rPr lang="ru-RU" sz="1400" b="1" i="1" dirty="0" smtClean="0">
                <a:solidFill>
                  <a:srgbClr val="0070C0"/>
                </a:solidFill>
                <a:latin typeface="Times New Roman" pitchFamily="18" charset="0"/>
                <a:cs typeface="Times New Roman" pitchFamily="18" charset="0"/>
              </a:rPr>
              <a:t>бола </a:t>
            </a:r>
            <a:r>
              <a:rPr lang="ru-RU" sz="1400" b="1" i="1" dirty="0" err="1" smtClean="0">
                <a:solidFill>
                  <a:srgbClr val="0070C0"/>
                </a:solidFill>
                <a:latin typeface="Times New Roman" pitchFamily="18" charset="0"/>
                <a:cs typeface="Times New Roman" pitchFamily="18" charset="0"/>
              </a:rPr>
              <a:t>жүріп</a:t>
            </a:r>
            <a:r>
              <a:rPr lang="ru-RU" sz="1400" b="1" i="1" dirty="0" smtClean="0">
                <a:solidFill>
                  <a:srgbClr val="0070C0"/>
                </a:solidFill>
                <a:latin typeface="Times New Roman" pitchFamily="18" charset="0"/>
                <a:cs typeface="Times New Roman" pitchFamily="18" charset="0"/>
              </a:rPr>
              <a:t>, 1901 </a:t>
            </a:r>
            <a:r>
              <a:rPr lang="ru-RU" sz="1400" b="1" i="1" dirty="0" err="1" smtClean="0">
                <a:solidFill>
                  <a:srgbClr val="0070C0"/>
                </a:solidFill>
                <a:latin typeface="Times New Roman" pitchFamily="18" charset="0"/>
                <a:cs typeface="Times New Roman" pitchFamily="18" charset="0"/>
              </a:rPr>
              <a:t>жылдан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бастап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қолы </a:t>
            </a:r>
            <a:r>
              <a:rPr lang="ru-RU" sz="1400" b="1" i="1" dirty="0" smtClean="0">
                <a:solidFill>
                  <a:srgbClr val="0070C0"/>
                </a:solidFill>
                <a:latin typeface="Times New Roman" pitchFamily="18" charset="0"/>
                <a:cs typeface="Times New Roman" pitchFamily="18" charset="0"/>
              </a:rPr>
              <a:t>бос </a:t>
            </a:r>
            <a:r>
              <a:rPr lang="ru-RU" sz="1400" b="1" i="1" dirty="0" err="1" smtClean="0">
                <a:solidFill>
                  <a:srgbClr val="0070C0"/>
                </a:solidFill>
                <a:latin typeface="Times New Roman" pitchFamily="18" charset="0"/>
                <a:cs typeface="Times New Roman" pitchFamily="18" charset="0"/>
              </a:rPr>
              <a:t>кездерде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өзі ізденіп</a:t>
            </a:r>
            <a:r>
              <a:rPr lang="ru-RU" sz="1400" b="1" i="1" dirty="0" smtClean="0">
                <a:solidFill>
                  <a:srgbClr val="0070C0"/>
                </a:solidFill>
                <a:latin typeface="Times New Roman" pitchFamily="18" charset="0"/>
                <a:cs typeface="Times New Roman" pitchFamily="18" charset="0"/>
              </a:rPr>
              <a:t>, сан </a:t>
            </a:r>
            <a:r>
              <a:rPr lang="ru-RU" sz="1400" b="1" i="1" dirty="0" err="1" smtClean="0">
                <a:solidFill>
                  <a:srgbClr val="0070C0"/>
                </a:solidFill>
                <a:latin typeface="Times New Roman" pitchFamily="18" charset="0"/>
                <a:cs typeface="Times New Roman" pitchFamily="18" charset="0"/>
              </a:rPr>
              <a:t>алуан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кітаптар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оқиды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әдебиетпен айналысады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оқу құралдарын жинайды</a:t>
            </a:r>
            <a:r>
              <a:rPr lang="ru-RU" sz="1400" b="1" i="1" dirty="0" smtClean="0">
                <a:solidFill>
                  <a:srgbClr val="0070C0"/>
                </a:solidFill>
                <a:latin typeface="Times New Roman" pitchFamily="18" charset="0"/>
                <a:cs typeface="Times New Roman" pitchFamily="18" charset="0"/>
              </a:rPr>
              <a:t>. Ел </a:t>
            </a:r>
            <a:r>
              <a:rPr lang="ru-RU" sz="1400" b="1" i="1" dirty="0" err="1" smtClean="0">
                <a:solidFill>
                  <a:srgbClr val="0070C0"/>
                </a:solidFill>
                <a:latin typeface="Times New Roman" pitchFamily="18" charset="0"/>
                <a:cs typeface="Times New Roman" pitchFamily="18" charset="0"/>
              </a:rPr>
              <a:t>ішінде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оқыған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еркін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мінезді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батыл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ойшылдың бедел-атағы өсе бастайды</a:t>
            </a:r>
            <a:r>
              <a:rPr lang="ru-RU" sz="1400" b="1" i="1" dirty="0" smtClean="0">
                <a:solidFill>
                  <a:srgbClr val="0070C0"/>
                </a:solidFill>
                <a:latin typeface="Times New Roman" pitchFamily="18" charset="0"/>
                <a:cs typeface="Times New Roman" pitchFamily="18" charset="0"/>
              </a:rPr>
              <a:t>. Полиция </a:t>
            </a:r>
            <a:r>
              <a:rPr lang="ru-RU" sz="1400" b="1" i="1" dirty="0" err="1" smtClean="0">
                <a:solidFill>
                  <a:srgbClr val="0070C0"/>
                </a:solidFill>
                <a:latin typeface="Times New Roman" pitchFamily="18" charset="0"/>
                <a:cs typeface="Times New Roman" pitchFamily="18" charset="0"/>
              </a:rPr>
              <a:t>тыңшыларының жаласымен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күйе жағылып</a:t>
            </a:r>
            <a:r>
              <a:rPr lang="ru-RU" sz="1400" b="1" i="1" dirty="0" smtClean="0">
                <a:solidFill>
                  <a:srgbClr val="0070C0"/>
                </a:solidFill>
                <a:latin typeface="Times New Roman" pitchFamily="18" charset="0"/>
                <a:cs typeface="Times New Roman" pitchFamily="18" charset="0"/>
              </a:rPr>
              <a:t>, губернатор </a:t>
            </a:r>
            <a:r>
              <a:rPr lang="ru-RU" sz="1400" b="1" i="1" dirty="0" err="1" smtClean="0">
                <a:solidFill>
                  <a:srgbClr val="0070C0"/>
                </a:solidFill>
                <a:latin typeface="Times New Roman" pitchFamily="18" charset="0"/>
                <a:cs typeface="Times New Roman" pitchFamily="18" charset="0"/>
              </a:rPr>
              <a:t>Тройницкий</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жарлығы бойынша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Қарқаралыдағы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екі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сыныптық училищінің меңгерушісі Ахмет</a:t>
            </a:r>
            <a:r>
              <a:rPr lang="ru-RU" sz="1400" b="1" i="1" dirty="0" smtClean="0">
                <a:solidFill>
                  <a:srgbClr val="0070C0"/>
                </a:solidFill>
                <a:latin typeface="Times New Roman" pitchFamily="18" charset="0"/>
                <a:cs typeface="Times New Roman" pitchFamily="18" charset="0"/>
              </a:rPr>
              <a:t> 1909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1 </a:t>
            </a:r>
            <a:r>
              <a:rPr lang="ru-RU" sz="1400" b="1" i="1" dirty="0" err="1" smtClean="0">
                <a:solidFill>
                  <a:srgbClr val="0070C0"/>
                </a:solidFill>
                <a:latin typeface="Times New Roman" pitchFamily="18" charset="0"/>
                <a:cs typeface="Times New Roman" pitchFamily="18" charset="0"/>
              </a:rPr>
              <a:t>шілде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күні </a:t>
            </a:r>
            <a:r>
              <a:rPr lang="ru-RU" sz="1400" b="1" i="1" dirty="0" smtClean="0">
                <a:solidFill>
                  <a:srgbClr val="0070C0"/>
                </a:solidFill>
                <a:latin typeface="Times New Roman" pitchFamily="18" charset="0"/>
                <a:cs typeface="Times New Roman" pitchFamily="18" charset="0"/>
              </a:rPr>
              <a:t>Семей </a:t>
            </a:r>
            <a:r>
              <a:rPr lang="ru-RU" sz="1400" b="1" i="1" dirty="0" err="1" smtClean="0">
                <a:solidFill>
                  <a:srgbClr val="0070C0"/>
                </a:solidFill>
                <a:latin typeface="Times New Roman" pitchFamily="18" charset="0"/>
                <a:cs typeface="Times New Roman" pitchFamily="18" charset="0"/>
              </a:rPr>
              <a:t>абақтысына алынып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сотсыз</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үкімсіз</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нақақтан нақақ </a:t>
            </a:r>
            <a:r>
              <a:rPr lang="ru-RU" sz="1400" b="1" i="1" dirty="0" smtClean="0">
                <a:solidFill>
                  <a:srgbClr val="0070C0"/>
                </a:solidFill>
                <a:latin typeface="Times New Roman" pitchFamily="18" charset="0"/>
                <a:cs typeface="Times New Roman" pitchFamily="18" charset="0"/>
              </a:rPr>
              <a:t>8 ай </a:t>
            </a:r>
            <a:r>
              <a:rPr lang="ru-RU" sz="1400" b="1" i="1" dirty="0" err="1" smtClean="0">
                <a:solidFill>
                  <a:srgbClr val="0070C0"/>
                </a:solidFill>
                <a:latin typeface="Times New Roman" pitchFamily="18" charset="0"/>
                <a:cs typeface="Times New Roman" pitchFamily="18" charset="0"/>
              </a:rPr>
              <a:t>бойы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азап-қорлық көріп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торығады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қиналып ширайды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күреске белді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бекем</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буады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Бостандық аңсаған, күреске шақырған өлеңдер жазады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Ақыры Қазақстанда тұру құқынан айырылғандықтан, </a:t>
            </a:r>
            <a:r>
              <a:rPr lang="ru-RU" sz="1400" b="1" i="1" dirty="0" smtClean="0">
                <a:solidFill>
                  <a:srgbClr val="0070C0"/>
                </a:solidFill>
                <a:latin typeface="Times New Roman" pitchFamily="18" charset="0"/>
                <a:cs typeface="Times New Roman" pitchFamily="18" charset="0"/>
              </a:rPr>
              <a:t>1910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21 </a:t>
            </a:r>
            <a:r>
              <a:rPr lang="ru-RU" sz="1400" b="1" i="1" dirty="0" err="1" smtClean="0">
                <a:solidFill>
                  <a:srgbClr val="0070C0"/>
                </a:solidFill>
                <a:latin typeface="Times New Roman" pitchFamily="18" charset="0"/>
                <a:cs typeface="Times New Roman" pitchFamily="18" charset="0"/>
              </a:rPr>
              <a:t>ақпанда түрмеден шығып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наурыз</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айында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Орынбор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қаласына келеді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Бұдан кейін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Ахмет</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Байтұрсынов өміріндегі ең күрделі, қызықты, қажырлы кезеңдер басталып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кетеді</a:t>
            </a:r>
            <a:r>
              <a:rPr lang="ru-RU" sz="1400" b="1" i="1" dirty="0" smtClean="0">
                <a:solidFill>
                  <a:srgbClr val="0070C0"/>
                </a:solidFill>
                <a:latin typeface="Times New Roman" pitchFamily="18" charset="0"/>
                <a:cs typeface="Times New Roman" pitchFamily="18" charset="0"/>
              </a:rPr>
              <a:t>. 1913-1918 </a:t>
            </a:r>
            <a:r>
              <a:rPr lang="ru-RU" sz="1400" b="1" i="1" dirty="0" err="1" smtClean="0">
                <a:solidFill>
                  <a:srgbClr val="0070C0"/>
                </a:solidFill>
                <a:latin typeface="Times New Roman" pitchFamily="18" charset="0"/>
                <a:cs typeface="Times New Roman" pitchFamily="18" charset="0"/>
              </a:rPr>
              <a:t>жылдар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арасында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газетінде</a:t>
            </a:r>
            <a:r>
              <a:rPr lang="ru-RU" sz="1400" b="1" i="1" dirty="0" smtClean="0">
                <a:solidFill>
                  <a:srgbClr val="0070C0"/>
                </a:solidFill>
                <a:latin typeface="Times New Roman" pitchFamily="18" charset="0"/>
                <a:cs typeface="Times New Roman" pitchFamily="18" charset="0"/>
              </a:rPr>
              <a:t> редактор </a:t>
            </a:r>
            <a:r>
              <a:rPr lang="ru-RU" sz="1400" b="1" i="1" dirty="0" err="1" smtClean="0">
                <a:solidFill>
                  <a:srgbClr val="0070C0"/>
                </a:solidFill>
                <a:latin typeface="Times New Roman" pitchFamily="18" charset="0"/>
                <a:cs typeface="Times New Roman" pitchFamily="18" charset="0"/>
              </a:rPr>
              <a:t>болып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орасан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зор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әлеуметтік-тарихи қызмет атқарады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халық өмірінің сан-алуан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көкейкесті мәселелерін көтереді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елді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прогреске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өнер-білімге үндейді</a:t>
            </a:r>
            <a:r>
              <a:rPr lang="ru-RU" sz="1400" b="1" i="1" dirty="0" smtClean="0">
                <a:solidFill>
                  <a:srgbClr val="0070C0"/>
                </a:solidFill>
                <a:latin typeface="Times New Roman" pitchFamily="18" charset="0"/>
                <a:cs typeface="Times New Roman" pitchFamily="18" charset="0"/>
              </a:rPr>
              <a:t>.</a:t>
            </a:r>
          </a:p>
          <a:p>
            <a:pPr>
              <a:buNone/>
            </a:pPr>
            <a:endParaRPr lang="ru-RU"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Байтурсынов\IMG20220914113044.jpg"/>
          <p:cNvPicPr>
            <a:picLocks noGrp="1" noChangeAspect="1" noChangeArrowheads="1"/>
          </p:cNvPicPr>
          <p:nvPr>
            <p:ph sz="half" idx="1"/>
          </p:nvPr>
        </p:nvPicPr>
        <p:blipFill>
          <a:blip r:embed="rId2" cstate="print"/>
          <a:srcRect/>
          <a:stretch>
            <a:fillRect/>
          </a:stretch>
        </p:blipFill>
        <p:spPr bwMode="auto">
          <a:xfrm>
            <a:off x="1285852" y="928670"/>
            <a:ext cx="2571768"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929058" y="214290"/>
            <a:ext cx="5004630" cy="5715040"/>
          </a:xfrm>
        </p:spPr>
        <p:txBody>
          <a:bodyPr>
            <a:normAutofit fontScale="47500" lnSpcReduction="20000"/>
          </a:bodyPr>
          <a:lstStyle/>
          <a:p>
            <a:pPr>
              <a:buNone/>
            </a:pPr>
            <a:r>
              <a:rPr lang="kk-KZ" sz="2200" b="1" i="1" dirty="0" smtClean="0">
                <a:solidFill>
                  <a:srgbClr val="FF0000"/>
                </a:solidFill>
                <a:latin typeface="Times New Roman" pitchFamily="18" charset="0"/>
                <a:cs typeface="Times New Roman" pitchFamily="18" charset="0"/>
              </a:rPr>
              <a:t>             С (Каз)2</a:t>
            </a:r>
            <a:endParaRPr lang="ru-RU" sz="2200" b="1" i="1" dirty="0" smtClean="0">
              <a:solidFill>
                <a:srgbClr val="FF0000"/>
              </a:solidFill>
              <a:latin typeface="Times New Roman" pitchFamily="18" charset="0"/>
              <a:cs typeface="Times New Roman" pitchFamily="18" charset="0"/>
            </a:endParaRPr>
          </a:p>
          <a:p>
            <a:pPr>
              <a:buNone/>
            </a:pPr>
            <a:r>
              <a:rPr lang="kk-KZ" sz="2200" b="1" i="1" dirty="0" smtClean="0">
                <a:solidFill>
                  <a:srgbClr val="FF0000"/>
                </a:solidFill>
                <a:latin typeface="Times New Roman" pitchFamily="18" charset="0"/>
                <a:cs typeface="Times New Roman" pitchFamily="18" charset="0"/>
              </a:rPr>
              <a:t>              Б 20</a:t>
            </a:r>
            <a:endParaRPr lang="ru-RU" sz="2200" b="1" i="1" dirty="0" smtClean="0">
              <a:solidFill>
                <a:srgbClr val="FF0000"/>
              </a:solidFill>
              <a:latin typeface="Times New Roman" pitchFamily="18" charset="0"/>
              <a:cs typeface="Times New Roman" pitchFamily="18" charset="0"/>
            </a:endParaRPr>
          </a:p>
          <a:p>
            <a:pPr>
              <a:buNone/>
            </a:pPr>
            <a:endParaRPr lang="ru-RU" dirty="0" smtClean="0"/>
          </a:p>
          <a:p>
            <a:pPr algn="just">
              <a:buNone/>
            </a:pPr>
            <a:r>
              <a:rPr lang="kk-KZ" dirty="0" smtClean="0"/>
              <a:t>                     </a:t>
            </a:r>
            <a:r>
              <a:rPr lang="kk-KZ" sz="3300" b="1" i="1" dirty="0" smtClean="0">
                <a:solidFill>
                  <a:srgbClr val="0070C0"/>
                </a:solidFill>
                <a:latin typeface="Times New Roman" pitchFamily="18" charset="0"/>
                <a:cs typeface="Times New Roman" pitchFamily="18" charset="0"/>
              </a:rPr>
              <a:t>Байтұрсынов А. Ақ жол. Өлеңдер мен тәржімелер, мақалалар және әдеби зерттеулер /Құраст. Р. Нұрғалиев. – Алматы: Жалын, 1991. – 464 б.</a:t>
            </a:r>
            <a:endParaRPr lang="ru-RU" sz="3300" b="1" i="1" dirty="0" smtClean="0">
              <a:solidFill>
                <a:srgbClr val="0070C0"/>
              </a:solidFill>
              <a:latin typeface="Times New Roman" pitchFamily="18" charset="0"/>
              <a:cs typeface="Times New Roman" pitchFamily="18" charset="0"/>
            </a:endParaRPr>
          </a:p>
          <a:p>
            <a:pPr algn="just">
              <a:buNone/>
            </a:pPr>
            <a:endParaRPr lang="ru-RU" sz="3300" b="1" i="1" dirty="0" smtClean="0">
              <a:solidFill>
                <a:srgbClr val="0070C0"/>
              </a:solidFill>
              <a:latin typeface="Times New Roman" pitchFamily="18" charset="0"/>
              <a:cs typeface="Times New Roman" pitchFamily="18" charset="0"/>
            </a:endParaRPr>
          </a:p>
          <a:p>
            <a:pPr algn="just">
              <a:buNone/>
            </a:pPr>
            <a:r>
              <a:rPr lang="kk-KZ" sz="3300" b="1" i="1" dirty="0" smtClean="0">
                <a:solidFill>
                  <a:srgbClr val="0070C0"/>
                </a:solidFill>
                <a:latin typeface="Times New Roman" pitchFamily="18" charset="0"/>
                <a:cs typeface="Times New Roman" pitchFamily="18" charset="0"/>
              </a:rPr>
              <a:t>            Отызыншы жылдары сталиндік озбырлықтың құрбаны болған ұлы ғалым-лингвист, әдебиет зерттеуші, ақын-аудармашы, публицист А. Байтұрсыновтың ардақты есімі қазіргі қайта құру заманы арқасында ақталып, артына қалдырған асыл мұрасы халыққа қайтып оралды.</a:t>
            </a:r>
            <a:endParaRPr lang="ru-RU" sz="3300" b="1" i="1" dirty="0" smtClean="0">
              <a:solidFill>
                <a:srgbClr val="0070C0"/>
              </a:solidFill>
              <a:latin typeface="Times New Roman" pitchFamily="18" charset="0"/>
              <a:cs typeface="Times New Roman" pitchFamily="18" charset="0"/>
            </a:endParaRPr>
          </a:p>
          <a:p>
            <a:pPr algn="just">
              <a:buNone/>
            </a:pPr>
            <a:r>
              <a:rPr lang="kk-KZ" sz="3300" b="1" i="1" dirty="0" smtClean="0">
                <a:solidFill>
                  <a:srgbClr val="0070C0"/>
                </a:solidFill>
                <a:latin typeface="Times New Roman" pitchFamily="18" charset="0"/>
                <a:cs typeface="Times New Roman" pitchFamily="18" charset="0"/>
              </a:rPr>
              <a:t>           Ақаңның бұл жианғына өзінің көзі тірісінде-ақ «революциялық рухтағы алғашқы сөз», «елшілік ұраны» деп бағаланған атақты кітаптары – «Қырық мысал» мен «Маса», әйгілі «Әдебиет танытқыш» сондай-ақ ауыз әдеебиеті мұраларын ұдайы жинап, өңдеген тынымсыз ізденісінің бір бөлігі ретінде танылған «23 жоқтау» мен «Ер Сайын» және қазақ жұртын өнер-білім шұғыласына, рухани жетілуге үндеген көсем сөздері еніп отыр.</a:t>
            </a:r>
            <a:endParaRPr lang="ru-RU" sz="3300" b="1" i="1" dirty="0" smtClean="0">
              <a:solidFill>
                <a:srgbClr val="0070C0"/>
              </a:solidFill>
              <a:latin typeface="Times New Roman" pitchFamily="18" charset="0"/>
              <a:cs typeface="Times New Roman" pitchFamily="18" charset="0"/>
            </a:endParaRPr>
          </a:p>
          <a:p>
            <a:pPr>
              <a:buNone/>
            </a:pPr>
            <a:endParaRPr lang="ru-RU" dirty="0"/>
          </a:p>
        </p:txBody>
      </p:sp>
      <p:pic>
        <p:nvPicPr>
          <p:cNvPr id="5" name="Picture 1" descr="C:\Users\User\Desktop\96.jpg"/>
          <p:cNvPicPr>
            <a:picLocks noChangeAspect="1" noChangeArrowheads="1"/>
          </p:cNvPicPr>
          <p:nvPr/>
        </p:nvPicPr>
        <p:blipFill>
          <a:blip r:embed="rId3"/>
          <a:srcRect/>
          <a:stretch>
            <a:fillRect/>
          </a:stretch>
        </p:blipFill>
        <p:spPr bwMode="auto">
          <a:xfrm>
            <a:off x="6072198" y="5286388"/>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Байтурсынов\IMG20220914113229.jpg"/>
          <p:cNvPicPr>
            <a:picLocks noGrp="1" noChangeAspect="1" noChangeArrowheads="1"/>
          </p:cNvPicPr>
          <p:nvPr>
            <p:ph sz="half" idx="1"/>
          </p:nvPr>
        </p:nvPicPr>
        <p:blipFill>
          <a:blip r:embed="rId2" cstate="print"/>
          <a:srcRect/>
          <a:stretch>
            <a:fillRect/>
          </a:stretch>
        </p:blipFill>
        <p:spPr bwMode="auto">
          <a:xfrm>
            <a:off x="1357290" y="714356"/>
            <a:ext cx="2857520" cy="4534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357686" y="285728"/>
            <a:ext cx="4576002" cy="5072098"/>
          </a:xfrm>
        </p:spPr>
        <p:txBody>
          <a:bodyPr>
            <a:normAutofit lnSpcReduction="10000"/>
          </a:bodyPr>
          <a:lstStyle/>
          <a:p>
            <a:pPr>
              <a:buNone/>
            </a:pPr>
            <a:r>
              <a:rPr lang="kk-KZ" sz="1400" b="1" i="1" dirty="0" smtClean="0">
                <a:solidFill>
                  <a:srgbClr val="C00000"/>
                </a:solidFill>
                <a:latin typeface="Times New Roman" pitchFamily="18" charset="0"/>
                <a:cs typeface="Times New Roman" pitchFamily="18" charset="0"/>
              </a:rPr>
              <a:t>ББК 84(Каз)2</a:t>
            </a:r>
            <a:endParaRPr lang="ru-RU" sz="1400" b="1" i="1" dirty="0" smtClean="0">
              <a:solidFill>
                <a:srgbClr val="C00000"/>
              </a:solidFill>
              <a:latin typeface="Times New Roman" pitchFamily="18" charset="0"/>
              <a:cs typeface="Times New Roman" pitchFamily="18" charset="0"/>
            </a:endParaRPr>
          </a:p>
          <a:p>
            <a:pPr>
              <a:buNone/>
            </a:pPr>
            <a:r>
              <a:rPr lang="kk-KZ" sz="1400" b="1" i="1" dirty="0" smtClean="0">
                <a:solidFill>
                  <a:srgbClr val="C00000"/>
                </a:solidFill>
                <a:latin typeface="Times New Roman" pitchFamily="18" charset="0"/>
                <a:cs typeface="Times New Roman" pitchFamily="18" charset="0"/>
              </a:rPr>
              <a:t>Б 18</a:t>
            </a:r>
            <a:endParaRPr lang="ru-RU" dirty="0" smtClean="0"/>
          </a:p>
          <a:p>
            <a:pPr algn="just">
              <a:buNone/>
            </a:pPr>
            <a:r>
              <a:rPr lang="kk-KZ" dirty="0" smtClean="0"/>
              <a:t>         </a:t>
            </a:r>
            <a:r>
              <a:rPr lang="kk-KZ" sz="2100" b="1" i="1" dirty="0" smtClean="0">
                <a:solidFill>
                  <a:srgbClr val="0070C0"/>
                </a:solidFill>
                <a:latin typeface="Times New Roman" pitchFamily="18" charset="0"/>
                <a:cs typeface="Times New Roman" pitchFamily="18" charset="0"/>
              </a:rPr>
              <a:t>Байтұрсынұлы А. Жоқтау. – Алматы: А. Байтұрсынов атындағы қор, 1993. – 96 б.</a:t>
            </a:r>
            <a:endParaRPr lang="ru-RU" sz="2100" b="1" i="1" dirty="0" smtClean="0">
              <a:solidFill>
                <a:srgbClr val="0070C0"/>
              </a:solidFill>
              <a:latin typeface="Times New Roman" pitchFamily="18" charset="0"/>
              <a:cs typeface="Times New Roman" pitchFamily="18" charset="0"/>
            </a:endParaRPr>
          </a:p>
          <a:p>
            <a:pPr algn="just">
              <a:buNone/>
            </a:pPr>
            <a:r>
              <a:rPr lang="kk-KZ" sz="2100" b="1" i="1" dirty="0" smtClean="0">
                <a:solidFill>
                  <a:srgbClr val="0070C0"/>
                </a:solidFill>
                <a:latin typeface="Times New Roman" pitchFamily="18" charset="0"/>
                <a:cs typeface="Times New Roman" pitchFamily="18" charset="0"/>
              </a:rPr>
              <a:t> </a:t>
            </a:r>
            <a:endParaRPr lang="ru-RU" sz="2100" b="1" i="1" dirty="0" smtClean="0">
              <a:solidFill>
                <a:srgbClr val="0070C0"/>
              </a:solidFill>
              <a:latin typeface="Times New Roman" pitchFamily="18" charset="0"/>
              <a:cs typeface="Times New Roman" pitchFamily="18" charset="0"/>
            </a:endParaRPr>
          </a:p>
          <a:p>
            <a:pPr algn="just">
              <a:buNone/>
            </a:pPr>
            <a:r>
              <a:rPr lang="kk-KZ" sz="2100" b="1" i="1" dirty="0" smtClean="0">
                <a:solidFill>
                  <a:srgbClr val="0070C0"/>
                </a:solidFill>
                <a:latin typeface="Times New Roman" pitchFamily="18" charset="0"/>
                <a:cs typeface="Times New Roman" pitchFamily="18" charset="0"/>
              </a:rPr>
              <a:t>         Ахмет Байтұрсынұлының «Жоқтау» атты кітабына өзінің көзі тірісінде жарық көрген, сондай-ақ ауыз әдебиеті мұраларын ұдайы жинап, өңдеген тынымсыз ізденісінің бір бөлігі ретінде танылған «23 жоқтау» бұл жоқтауларды бастырғанда Қазақ тарихының төрт жүз жылыналған.</a:t>
            </a:r>
            <a:endParaRPr lang="ru-RU" sz="2100" b="1" i="1" dirty="0" smtClean="0">
              <a:solidFill>
                <a:srgbClr val="0070C0"/>
              </a:solidFill>
              <a:latin typeface="Times New Roman" pitchFamily="18" charset="0"/>
              <a:cs typeface="Times New Roman" pitchFamily="18" charset="0"/>
            </a:endParaRPr>
          </a:p>
          <a:p>
            <a:pPr>
              <a:buNone/>
            </a:pPr>
            <a:endParaRPr lang="ru-RU" dirty="0"/>
          </a:p>
        </p:txBody>
      </p:sp>
      <p:pic>
        <p:nvPicPr>
          <p:cNvPr id="6147" name="Picture 3" descr="C:\Users\User\Desktop\96.jpg"/>
          <p:cNvPicPr>
            <a:picLocks noChangeAspect="1" noChangeArrowheads="1"/>
          </p:cNvPicPr>
          <p:nvPr/>
        </p:nvPicPr>
        <p:blipFill>
          <a:blip r:embed="rId3"/>
          <a:srcRect/>
          <a:stretch>
            <a:fillRect/>
          </a:stretch>
        </p:blipFill>
        <p:spPr bwMode="auto">
          <a:xfrm>
            <a:off x="6286512" y="5357826"/>
            <a:ext cx="2619375" cy="138588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фото\2.jpg"/>
          <p:cNvPicPr>
            <a:picLocks noChangeAspect="1" noChangeArrowheads="1"/>
          </p:cNvPicPr>
          <p:nvPr/>
        </p:nvPicPr>
        <p:blipFill>
          <a:blip r:embed="rId2"/>
          <a:srcRect/>
          <a:stretch>
            <a:fillRect/>
          </a:stretch>
        </p:blipFill>
        <p:spPr bwMode="auto">
          <a:xfrm>
            <a:off x="1214414" y="214290"/>
            <a:ext cx="7643866"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Байтурсынов\IMG20220914113304.jpg"/>
          <p:cNvPicPr>
            <a:picLocks noGrp="1" noChangeAspect="1" noChangeArrowheads="1"/>
          </p:cNvPicPr>
          <p:nvPr>
            <p:ph sz="half" idx="1"/>
          </p:nvPr>
        </p:nvPicPr>
        <p:blipFill>
          <a:blip r:embed="rId2" cstate="print"/>
          <a:srcRect/>
          <a:stretch>
            <a:fillRect/>
          </a:stretch>
        </p:blipFill>
        <p:spPr bwMode="auto">
          <a:xfrm>
            <a:off x="1142977" y="714356"/>
            <a:ext cx="3214710" cy="534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429124" y="428604"/>
            <a:ext cx="4504564" cy="5758836"/>
          </a:xfrm>
        </p:spPr>
        <p:txBody>
          <a:bodyPr>
            <a:normAutofit fontScale="70000" lnSpcReduction="20000"/>
          </a:bodyPr>
          <a:lstStyle/>
          <a:p>
            <a:pPr>
              <a:buNone/>
            </a:pPr>
            <a:r>
              <a:rPr lang="kk-KZ" sz="1700" b="1" i="1" dirty="0" smtClean="0">
                <a:solidFill>
                  <a:srgbClr val="C00000"/>
                </a:solidFill>
                <a:latin typeface="Times New Roman" pitchFamily="18" charset="0"/>
                <a:cs typeface="Times New Roman" pitchFamily="18" charset="0"/>
              </a:rPr>
              <a:t>           ББК 81.2 Каз</a:t>
            </a:r>
            <a:endParaRPr lang="ru-RU" sz="1700" b="1" i="1" dirty="0" smtClean="0">
              <a:solidFill>
                <a:srgbClr val="C00000"/>
              </a:solidFill>
              <a:latin typeface="Times New Roman" pitchFamily="18" charset="0"/>
              <a:cs typeface="Times New Roman" pitchFamily="18" charset="0"/>
            </a:endParaRPr>
          </a:p>
          <a:p>
            <a:pPr>
              <a:buNone/>
            </a:pPr>
            <a:r>
              <a:rPr lang="kk-KZ" sz="1700" b="1" i="1" dirty="0" smtClean="0">
                <a:solidFill>
                  <a:srgbClr val="C00000"/>
                </a:solidFill>
                <a:latin typeface="Times New Roman" pitchFamily="18" charset="0"/>
                <a:cs typeface="Times New Roman" pitchFamily="18" charset="0"/>
              </a:rPr>
              <a:t>          Б 18</a:t>
            </a:r>
            <a:endParaRPr lang="ru-RU" sz="1700" b="1" i="1" dirty="0" smtClean="0">
              <a:solidFill>
                <a:srgbClr val="C00000"/>
              </a:solidFill>
              <a:latin typeface="Times New Roman" pitchFamily="18" charset="0"/>
              <a:cs typeface="Times New Roman" pitchFamily="18" charset="0"/>
            </a:endParaRPr>
          </a:p>
          <a:p>
            <a:pPr>
              <a:buNone/>
            </a:pPr>
            <a:r>
              <a:rPr lang="kk-KZ" dirty="0" smtClean="0"/>
              <a:t> </a:t>
            </a:r>
            <a:endParaRPr lang="ru-RU" dirty="0" smtClean="0"/>
          </a:p>
          <a:p>
            <a:pPr algn="just">
              <a:buNone/>
            </a:pPr>
            <a:r>
              <a:rPr lang="kk-KZ" b="1" i="1" dirty="0" smtClean="0">
                <a:latin typeface="Times New Roman" pitchFamily="18" charset="0"/>
                <a:cs typeface="Times New Roman" pitchFamily="18" charset="0"/>
              </a:rPr>
              <a:t>          </a:t>
            </a:r>
            <a:r>
              <a:rPr lang="kk-KZ" b="1" i="1" dirty="0" smtClean="0">
                <a:solidFill>
                  <a:srgbClr val="0070C0"/>
                </a:solidFill>
                <a:latin typeface="Times New Roman" pitchFamily="18" charset="0"/>
                <a:cs typeface="Times New Roman" pitchFamily="18" charset="0"/>
              </a:rPr>
              <a:t>Байтұрсынов А. Тіл тағылымы (қазақ тілі мен оқу-ағартуға қатысты еңбектері). – Алматы: «Ана тілі», 1992. – 448 б. </a:t>
            </a:r>
            <a:endParaRPr lang="ru-RU" b="1" i="1" dirty="0" smtClean="0">
              <a:solidFill>
                <a:srgbClr val="0070C0"/>
              </a:solidFill>
              <a:latin typeface="Times New Roman" pitchFamily="18" charset="0"/>
              <a:cs typeface="Times New Roman" pitchFamily="18" charset="0"/>
            </a:endParaRPr>
          </a:p>
          <a:p>
            <a:pPr algn="just">
              <a:buNone/>
            </a:pPr>
            <a:endParaRPr lang="ru-RU" b="1" i="1" dirty="0" smtClean="0">
              <a:solidFill>
                <a:srgbClr val="0070C0"/>
              </a:solidFill>
              <a:latin typeface="Times New Roman" pitchFamily="18" charset="0"/>
              <a:cs typeface="Times New Roman" pitchFamily="18" charset="0"/>
            </a:endParaRPr>
          </a:p>
          <a:p>
            <a:pPr algn="just">
              <a:buNone/>
            </a:pPr>
            <a:r>
              <a:rPr lang="kk-KZ" b="1" i="1" dirty="0" smtClean="0">
                <a:solidFill>
                  <a:srgbClr val="0070C0"/>
                </a:solidFill>
                <a:latin typeface="Times New Roman" pitchFamily="18" charset="0"/>
                <a:cs typeface="Times New Roman" pitchFamily="18" charset="0"/>
              </a:rPr>
              <a:t>          Бұл кітапта қазақша сауат аштыру мен қазақ тілін пәні ретінде оқыту әдістерін баяндайтын құралдар. Сонымен бірге автордың қазақ жазуы (графикасы), емлесі, терминологиясы  жайында жазылған мақалалары,  сөйлеген сөздерімен қазақ жеріндегі оқу –ағарту мәселелеріне арналған еңбектері енгізілген.</a:t>
            </a:r>
            <a:endParaRPr lang="ru-RU" b="1" i="1" dirty="0">
              <a:solidFill>
                <a:srgbClr val="0070C0"/>
              </a:solidFill>
              <a:latin typeface="Times New Roman" pitchFamily="18" charset="0"/>
              <a:cs typeface="Times New Roman" pitchFamily="18" charset="0"/>
            </a:endParaRPr>
          </a:p>
        </p:txBody>
      </p:sp>
      <p:pic>
        <p:nvPicPr>
          <p:cNvPr id="5" name="Picture 1" descr="C:\Users\User\Desktop\96.jpg"/>
          <p:cNvPicPr>
            <a:picLocks noChangeAspect="1" noChangeArrowheads="1"/>
          </p:cNvPicPr>
          <p:nvPr/>
        </p:nvPicPr>
        <p:blipFill>
          <a:blip r:embed="rId3"/>
          <a:srcRect/>
          <a:stretch>
            <a:fillRect/>
          </a:stretch>
        </p:blipFill>
        <p:spPr bwMode="auto">
          <a:xfrm>
            <a:off x="6072198" y="5286388"/>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Байтурсынов\IMG20220914113246.jpg"/>
          <p:cNvPicPr>
            <a:picLocks noGrp="1" noChangeAspect="1" noChangeArrowheads="1"/>
          </p:cNvPicPr>
          <p:nvPr>
            <p:ph sz="half" idx="1"/>
          </p:nvPr>
        </p:nvPicPr>
        <p:blipFill>
          <a:blip r:embed="rId2" cstate="print"/>
          <a:srcRect/>
          <a:stretch>
            <a:fillRect/>
          </a:stretch>
        </p:blipFill>
        <p:spPr bwMode="auto">
          <a:xfrm>
            <a:off x="1285852" y="785795"/>
            <a:ext cx="2832385"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143372" y="214290"/>
            <a:ext cx="4790316" cy="5286412"/>
          </a:xfrm>
        </p:spPr>
        <p:txBody>
          <a:bodyPr>
            <a:normAutofit fontScale="85000" lnSpcReduction="10000"/>
          </a:bodyPr>
          <a:lstStyle/>
          <a:p>
            <a:pPr>
              <a:buNone/>
            </a:pPr>
            <a:r>
              <a:rPr lang="kk-KZ" sz="1200" b="1" i="1" dirty="0" smtClean="0">
                <a:solidFill>
                  <a:srgbClr val="C00000"/>
                </a:solidFill>
                <a:latin typeface="Times New Roman" pitchFamily="18" charset="0"/>
                <a:cs typeface="Times New Roman" pitchFamily="18" charset="0"/>
              </a:rPr>
              <a:t>           ББК 83.3 (2 Каз)</a:t>
            </a:r>
            <a:endParaRPr lang="ru-RU" sz="1200" b="1" i="1" dirty="0" smtClean="0">
              <a:solidFill>
                <a:srgbClr val="C00000"/>
              </a:solidFill>
              <a:latin typeface="Times New Roman" pitchFamily="18" charset="0"/>
              <a:cs typeface="Times New Roman" pitchFamily="18" charset="0"/>
            </a:endParaRPr>
          </a:p>
          <a:p>
            <a:pPr>
              <a:buNone/>
            </a:pPr>
            <a:r>
              <a:rPr lang="kk-KZ" sz="1200" b="1" i="1" dirty="0" smtClean="0">
                <a:solidFill>
                  <a:srgbClr val="C00000"/>
                </a:solidFill>
                <a:latin typeface="Times New Roman" pitchFamily="18" charset="0"/>
                <a:cs typeface="Times New Roman" pitchFamily="18" charset="0"/>
              </a:rPr>
              <a:t>          Б 18</a:t>
            </a:r>
            <a:endParaRPr lang="ru-RU" sz="1200" b="1" i="1" dirty="0" smtClean="0">
              <a:solidFill>
                <a:srgbClr val="C00000"/>
              </a:solidFill>
              <a:latin typeface="Times New Roman" pitchFamily="18" charset="0"/>
              <a:cs typeface="Times New Roman" pitchFamily="18" charset="0"/>
            </a:endParaRPr>
          </a:p>
          <a:p>
            <a:pPr>
              <a:buNone/>
            </a:pPr>
            <a:r>
              <a:rPr lang="kk-KZ" sz="1800" dirty="0" smtClean="0"/>
              <a:t> </a:t>
            </a:r>
            <a:endParaRPr lang="ru-RU" sz="1800" dirty="0" smtClean="0"/>
          </a:p>
          <a:p>
            <a:pPr algn="just">
              <a:buNone/>
            </a:pPr>
            <a:r>
              <a:rPr lang="kk-KZ" sz="2000" b="1" i="1" dirty="0" smtClean="0">
                <a:solidFill>
                  <a:srgbClr val="0070C0"/>
                </a:solidFill>
                <a:latin typeface="Times New Roman" pitchFamily="18" charset="0"/>
                <a:cs typeface="Times New Roman" pitchFamily="18" charset="0"/>
              </a:rPr>
              <a:t>           Байтұрсынұлы А. Бес томдық шығармалар жинағы. –3.Том. Тіл – құралы (қазақ тілі мен оқу-ағартуға қатысты еңбектері). –Алматы:: «Алаш», 2005. – 352 с.</a:t>
            </a:r>
            <a:endParaRPr lang="ru-RU" sz="2000" b="1" i="1" dirty="0" smtClean="0">
              <a:solidFill>
                <a:srgbClr val="0070C0"/>
              </a:solidFill>
              <a:latin typeface="Times New Roman" pitchFamily="18" charset="0"/>
              <a:cs typeface="Times New Roman" pitchFamily="18" charset="0"/>
            </a:endParaRPr>
          </a:p>
          <a:p>
            <a:pPr>
              <a:buNone/>
            </a:pPr>
            <a:r>
              <a:rPr lang="kk-KZ" sz="2000" b="1" i="1" dirty="0" smtClean="0">
                <a:solidFill>
                  <a:srgbClr val="0070C0"/>
                </a:solidFill>
                <a:latin typeface="Times New Roman" pitchFamily="18" charset="0"/>
                <a:cs typeface="Times New Roman" pitchFamily="18" charset="0"/>
              </a:rPr>
              <a:t> </a:t>
            </a:r>
            <a:endParaRPr lang="ru-RU" sz="2000" b="1" i="1" dirty="0" smtClean="0">
              <a:solidFill>
                <a:srgbClr val="0070C0"/>
              </a:solidFill>
              <a:latin typeface="Times New Roman" pitchFamily="18" charset="0"/>
              <a:cs typeface="Times New Roman" pitchFamily="18" charset="0"/>
            </a:endParaRPr>
          </a:p>
          <a:p>
            <a:pPr algn="just">
              <a:buNone/>
            </a:pPr>
            <a:r>
              <a:rPr lang="kk-KZ" sz="2000" b="1" i="1" dirty="0" smtClean="0">
                <a:solidFill>
                  <a:srgbClr val="0070C0"/>
                </a:solidFill>
                <a:latin typeface="Times New Roman" pitchFamily="18" charset="0"/>
                <a:cs typeface="Times New Roman" pitchFamily="18" charset="0"/>
              </a:rPr>
              <a:t>          Ахмет Байтұрсынұлы – қазақ балаларының ана тілінде сауат алуына арналған алғашқы әліппелер мен қазақ тілі грамматикасын танытатын тұңғыш оқулықтардың авторы, қазақша сауат аштыру мен қазақ тілін пән ретінде оқыту әдістерін баяндайтын құралдардың да иесі. Бұл жинақта «Тіл-құрал» оқулықтары мен методикалық құралдардың қолда бар басылымдарының мәтіндері толық ұсынылып отыр.</a:t>
            </a:r>
            <a:endParaRPr lang="ru-RU" sz="2000" b="1" i="1" dirty="0" smtClean="0">
              <a:solidFill>
                <a:srgbClr val="0070C0"/>
              </a:solidFill>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pic>
        <p:nvPicPr>
          <p:cNvPr id="5121" name="Picture 1" descr="C:\Users\User\Desktop\96.jpg"/>
          <p:cNvPicPr>
            <a:picLocks noChangeAspect="1" noChangeArrowheads="1"/>
          </p:cNvPicPr>
          <p:nvPr/>
        </p:nvPicPr>
        <p:blipFill>
          <a:blip r:embed="rId3"/>
          <a:srcRect/>
          <a:stretch>
            <a:fillRect/>
          </a:stretch>
        </p:blipFill>
        <p:spPr bwMode="auto">
          <a:xfrm>
            <a:off x="6072198" y="5214950"/>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User\Desktop\фото\1.jpg"/>
          <p:cNvPicPr>
            <a:picLocks noChangeAspect="1" noChangeArrowheads="1"/>
          </p:cNvPicPr>
          <p:nvPr/>
        </p:nvPicPr>
        <p:blipFill>
          <a:blip r:embed="rId2"/>
          <a:srcRect/>
          <a:stretch>
            <a:fillRect/>
          </a:stretch>
        </p:blipFill>
        <p:spPr bwMode="auto">
          <a:xfrm>
            <a:off x="1285852" y="214290"/>
            <a:ext cx="7572428" cy="61436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Байтурсынов\IMG20220914113209.jpg"/>
          <p:cNvPicPr>
            <a:picLocks noGrp="1" noChangeAspect="1" noChangeArrowheads="1"/>
          </p:cNvPicPr>
          <p:nvPr>
            <p:ph sz="half" idx="1"/>
          </p:nvPr>
        </p:nvPicPr>
        <p:blipFill>
          <a:blip r:embed="rId2" cstate="print"/>
          <a:srcRect/>
          <a:stretch>
            <a:fillRect/>
          </a:stretch>
        </p:blipFill>
        <p:spPr bwMode="auto">
          <a:xfrm>
            <a:off x="1214414" y="928670"/>
            <a:ext cx="2857520"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143372" y="214290"/>
            <a:ext cx="4790316" cy="5857916"/>
          </a:xfrm>
        </p:spPr>
        <p:txBody>
          <a:bodyPr>
            <a:normAutofit/>
          </a:bodyPr>
          <a:lstStyle/>
          <a:p>
            <a:pPr>
              <a:buNone/>
            </a:pPr>
            <a:r>
              <a:rPr lang="kk-KZ" sz="1400" b="1" i="1" dirty="0" smtClean="0">
                <a:solidFill>
                  <a:srgbClr val="FF0000"/>
                </a:solidFill>
                <a:latin typeface="Times New Roman" pitchFamily="18" charset="0"/>
                <a:cs typeface="Times New Roman" pitchFamily="18" charset="0"/>
              </a:rPr>
              <a:t>ББК 83.3 Қаз</a:t>
            </a:r>
            <a:endParaRPr lang="ru-RU" sz="1400" b="1" i="1" dirty="0" smtClean="0">
              <a:solidFill>
                <a:srgbClr val="FF0000"/>
              </a:solidFill>
              <a:latin typeface="Times New Roman" pitchFamily="18" charset="0"/>
              <a:cs typeface="Times New Roman" pitchFamily="18" charset="0"/>
            </a:endParaRPr>
          </a:p>
          <a:p>
            <a:pPr>
              <a:buNone/>
            </a:pPr>
            <a:r>
              <a:rPr lang="kk-KZ" sz="1400" b="1" i="1" dirty="0" smtClean="0">
                <a:solidFill>
                  <a:srgbClr val="FF0000"/>
                </a:solidFill>
                <a:latin typeface="Times New Roman" pitchFamily="18" charset="0"/>
                <a:cs typeface="Times New Roman" pitchFamily="18" charset="0"/>
              </a:rPr>
              <a:t>А 93</a:t>
            </a:r>
            <a:endParaRPr lang="ru-RU" dirty="0" smtClean="0"/>
          </a:p>
          <a:p>
            <a:pPr algn="just">
              <a:buNone/>
            </a:pPr>
            <a:r>
              <a:rPr lang="kk-KZ" sz="2100" b="1" i="1" dirty="0" smtClean="0">
                <a:solidFill>
                  <a:srgbClr val="0070C0"/>
                </a:solidFill>
                <a:latin typeface="Times New Roman" pitchFamily="18" charset="0"/>
                <a:cs typeface="Times New Roman" pitchFamily="18" charset="0"/>
              </a:rPr>
              <a:t>            Ахмет Байтұрсынұлы және қазақ филологиясы мәселелері (конференция материалдары мен тезистері). – Алматы: «Арыс» баспасы, 2004. – 208 б.</a:t>
            </a:r>
            <a:endParaRPr lang="ru-RU" sz="2100" b="1" i="1" dirty="0" smtClean="0">
              <a:solidFill>
                <a:srgbClr val="0070C0"/>
              </a:solidFill>
              <a:latin typeface="Times New Roman" pitchFamily="18" charset="0"/>
              <a:cs typeface="Times New Roman" pitchFamily="18" charset="0"/>
            </a:endParaRPr>
          </a:p>
          <a:p>
            <a:pPr algn="just">
              <a:buNone/>
            </a:pPr>
            <a:r>
              <a:rPr lang="kk-KZ" sz="2100" b="1" i="1" dirty="0" smtClean="0">
                <a:solidFill>
                  <a:srgbClr val="0070C0"/>
                </a:solidFill>
                <a:latin typeface="Times New Roman" pitchFamily="18" charset="0"/>
                <a:cs typeface="Times New Roman" pitchFamily="18" charset="0"/>
              </a:rPr>
              <a:t>           Жинаққа А. Байтұрсынұлының туғанына 130 жыл толуына орай өткізілген халықаралық  конференцияның материалдары: қазақ тіл білімінің мәселелері, әдебиеттану, аударма, әдістемее мәселелері бойынша мақалалар еніп отыр.</a:t>
            </a:r>
            <a:endParaRPr lang="ru-RU" sz="2100" b="1" i="1" dirty="0" smtClean="0">
              <a:solidFill>
                <a:srgbClr val="0070C0"/>
              </a:solidFill>
              <a:latin typeface="Times New Roman" pitchFamily="18" charset="0"/>
              <a:cs typeface="Times New Roman" pitchFamily="18" charset="0"/>
            </a:endParaRPr>
          </a:p>
          <a:p>
            <a:pPr>
              <a:buNone/>
            </a:pPr>
            <a:endParaRPr lang="ru-RU" dirty="0"/>
          </a:p>
        </p:txBody>
      </p:sp>
      <p:pic>
        <p:nvPicPr>
          <p:cNvPr id="5" name="Picture 1" descr="C:\Users\User\Desktop\96.jpg"/>
          <p:cNvPicPr>
            <a:picLocks noChangeAspect="1" noChangeArrowheads="1"/>
          </p:cNvPicPr>
          <p:nvPr/>
        </p:nvPicPr>
        <p:blipFill>
          <a:blip r:embed="rId3"/>
          <a:srcRect/>
          <a:stretch>
            <a:fillRect/>
          </a:stretch>
        </p:blipFill>
        <p:spPr bwMode="auto">
          <a:xfrm>
            <a:off x="5857884" y="5214950"/>
            <a:ext cx="2928958" cy="14287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242</TotalTime>
  <Words>633</Words>
  <Application>Microsoft Office PowerPoint</Application>
  <PresentationFormat>Экран (4:3)</PresentationFormat>
  <Paragraphs>70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49</cp:revision>
  <dcterms:created xsi:type="dcterms:W3CDTF">2022-09-15T09:33:10Z</dcterms:created>
  <dcterms:modified xsi:type="dcterms:W3CDTF">2022-09-19T06:27:16Z</dcterms:modified>
</cp:coreProperties>
</file>