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6" r:id="rId2"/>
    <p:sldId id="282" r:id="rId3"/>
    <p:sldId id="272" r:id="rId4"/>
    <p:sldId id="258" r:id="rId5"/>
    <p:sldId id="275" r:id="rId6"/>
    <p:sldId id="259" r:id="rId7"/>
    <p:sldId id="279" r:id="rId8"/>
    <p:sldId id="273" r:id="rId9"/>
    <p:sldId id="260" r:id="rId10"/>
    <p:sldId id="276" r:id="rId11"/>
    <p:sldId id="261" r:id="rId12"/>
    <p:sldId id="274" r:id="rId13"/>
    <p:sldId id="281" r:id="rId14"/>
    <p:sldId id="277" r:id="rId15"/>
    <p:sldId id="263" r:id="rId16"/>
    <p:sldId id="280" r:id="rId17"/>
    <p:sldId id="28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0" d="100"/>
          <a:sy n="60" d="100"/>
        </p:scale>
        <p:origin x="-368"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16E66150-B20C-49DB-926D-F233352F6952}" type="datetimeFigureOut">
              <a:rPr lang="ru-RU" smtClean="0"/>
              <a:pPr/>
              <a:t>12.11.2021</a:t>
            </a:fld>
            <a:endParaRPr lang="ru-RU"/>
          </a:p>
        </p:txBody>
      </p:sp>
      <p:sp>
        <p:nvSpPr>
          <p:cNvPr id="16" name="Номер слайда 15"/>
          <p:cNvSpPr>
            <a:spLocks noGrp="1"/>
          </p:cNvSpPr>
          <p:nvPr>
            <p:ph type="sldNum" sz="quarter" idx="11"/>
          </p:nvPr>
        </p:nvSpPr>
        <p:spPr/>
        <p:txBody>
          <a:bodyPr/>
          <a:lstStyle/>
          <a:p>
            <a:fld id="{F53BF097-5758-4B54-973B-D8FC37E87763}"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E66150-B20C-49DB-926D-F233352F6952}" type="datetimeFigureOut">
              <a:rPr lang="ru-RU" smtClean="0"/>
              <a:pPr/>
              <a:t>12.11.2021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3BF097-5758-4B54-973B-D8FC37E8776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E66150-B20C-49DB-926D-F233352F6952}" type="datetimeFigureOut">
              <a:rPr lang="ru-RU" smtClean="0"/>
              <a:pPr/>
              <a:t>12.11.2021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3BF097-5758-4B54-973B-D8FC37E8776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16E66150-B20C-49DB-926D-F233352F6952}" type="datetimeFigureOut">
              <a:rPr lang="ru-RU" smtClean="0"/>
              <a:pPr/>
              <a:t>12.11.2021</a:t>
            </a:fld>
            <a:endParaRPr lang="ru-RU"/>
          </a:p>
        </p:txBody>
      </p:sp>
      <p:sp>
        <p:nvSpPr>
          <p:cNvPr id="15" name="Номер слайда 14"/>
          <p:cNvSpPr>
            <a:spLocks noGrp="1"/>
          </p:cNvSpPr>
          <p:nvPr>
            <p:ph type="sldNum" sz="quarter" idx="15"/>
          </p:nvPr>
        </p:nvSpPr>
        <p:spPr/>
        <p:txBody>
          <a:bodyPr/>
          <a:lstStyle>
            <a:lvl1pPr algn="ctr">
              <a:defRPr/>
            </a:lvl1pPr>
          </a:lstStyle>
          <a:p>
            <a:fld id="{F53BF097-5758-4B54-973B-D8FC37E87763}"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16E66150-B20C-49DB-926D-F233352F6952}" type="datetimeFigureOut">
              <a:rPr lang="ru-RU" smtClean="0"/>
              <a:pPr/>
              <a:t>12.11.2021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3BF097-5758-4B54-973B-D8FC37E87763}"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16E66150-B20C-49DB-926D-F233352F6952}" type="datetimeFigureOut">
              <a:rPr lang="ru-RU" smtClean="0"/>
              <a:pPr/>
              <a:t>12.11.2021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3BF097-5758-4B54-973B-D8FC37E87763}"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F53BF097-5758-4B54-973B-D8FC37E87763}"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16E66150-B20C-49DB-926D-F233352F6952}" type="datetimeFigureOut">
              <a:rPr lang="ru-RU" smtClean="0"/>
              <a:pPr/>
              <a:t>12.11.2021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6E66150-B20C-49DB-926D-F233352F6952}" type="datetimeFigureOut">
              <a:rPr lang="ru-RU" smtClean="0"/>
              <a:pPr/>
              <a:t>12.11.2021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53BF097-5758-4B54-973B-D8FC37E87763}"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6E66150-B20C-49DB-926D-F233352F6952}" type="datetimeFigureOut">
              <a:rPr lang="ru-RU" smtClean="0"/>
              <a:pPr/>
              <a:t>12.11.2021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3BF097-5758-4B54-973B-D8FC37E8776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16E66150-B20C-49DB-926D-F233352F6952}" type="datetimeFigureOut">
              <a:rPr lang="ru-RU" smtClean="0"/>
              <a:pPr/>
              <a:t>12.11.2021</a:t>
            </a:fld>
            <a:endParaRPr lang="ru-RU"/>
          </a:p>
        </p:txBody>
      </p:sp>
      <p:sp>
        <p:nvSpPr>
          <p:cNvPr id="9" name="Номер слайда 8"/>
          <p:cNvSpPr>
            <a:spLocks noGrp="1"/>
          </p:cNvSpPr>
          <p:nvPr>
            <p:ph type="sldNum" sz="quarter" idx="15"/>
          </p:nvPr>
        </p:nvSpPr>
        <p:spPr/>
        <p:txBody>
          <a:bodyPr/>
          <a:lstStyle/>
          <a:p>
            <a:fld id="{F53BF097-5758-4B54-973B-D8FC37E87763}"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16E66150-B20C-49DB-926D-F233352F6952}" type="datetimeFigureOut">
              <a:rPr lang="ru-RU" smtClean="0"/>
              <a:pPr/>
              <a:t>12.11.2021</a:t>
            </a:fld>
            <a:endParaRPr lang="ru-RU"/>
          </a:p>
        </p:txBody>
      </p:sp>
      <p:sp>
        <p:nvSpPr>
          <p:cNvPr id="9" name="Номер слайда 8"/>
          <p:cNvSpPr>
            <a:spLocks noGrp="1"/>
          </p:cNvSpPr>
          <p:nvPr>
            <p:ph type="sldNum" sz="quarter" idx="11"/>
          </p:nvPr>
        </p:nvSpPr>
        <p:spPr/>
        <p:txBody>
          <a:bodyPr/>
          <a:lstStyle/>
          <a:p>
            <a:fld id="{F53BF097-5758-4B54-973B-D8FC37E87763}"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6E66150-B20C-49DB-926D-F233352F6952}" type="datetimeFigureOut">
              <a:rPr lang="ru-RU" smtClean="0"/>
              <a:pPr/>
              <a:t>12.11.2021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53BF097-5758-4B54-973B-D8FC37E87763}"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srcRect/>
          <a:stretch>
            <a:fillRect/>
          </a:stretch>
        </p:blipFill>
        <p:spPr bwMode="auto">
          <a:xfrm>
            <a:off x="214282" y="214290"/>
            <a:ext cx="8643998" cy="635798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Алтынсарин\4.jpg"/>
          <p:cNvPicPr>
            <a:picLocks noChangeAspect="1" noChangeArrowheads="1"/>
          </p:cNvPicPr>
          <p:nvPr/>
        </p:nvPicPr>
        <p:blipFill>
          <a:blip r:embed="rId2"/>
          <a:srcRect/>
          <a:stretch>
            <a:fillRect/>
          </a:stretch>
        </p:blipFill>
        <p:spPr bwMode="auto">
          <a:xfrm>
            <a:off x="214282" y="285728"/>
            <a:ext cx="8643998" cy="635798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cstate="print"/>
          <a:srcRect/>
          <a:stretch>
            <a:fillRect/>
          </a:stretch>
        </p:blipFill>
        <p:spPr bwMode="auto">
          <a:xfrm>
            <a:off x="500034" y="642918"/>
            <a:ext cx="3350506" cy="55546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Содержимое 3"/>
          <p:cNvSpPr>
            <a:spLocks noGrp="1"/>
          </p:cNvSpPr>
          <p:nvPr>
            <p:ph sz="half" idx="2"/>
          </p:nvPr>
        </p:nvSpPr>
        <p:spPr>
          <a:xfrm>
            <a:off x="3929058" y="357166"/>
            <a:ext cx="4929222" cy="6215106"/>
          </a:xfrm>
        </p:spPr>
        <p:txBody>
          <a:bodyPr>
            <a:normAutofit fontScale="77500" lnSpcReduction="20000"/>
          </a:bodyPr>
          <a:lstStyle/>
          <a:p>
            <a:pPr>
              <a:buNone/>
            </a:pPr>
            <a:r>
              <a:rPr lang="kk-KZ" b="1" i="1" dirty="0" smtClean="0"/>
              <a:t>       </a:t>
            </a:r>
            <a:r>
              <a:rPr lang="kk-KZ" sz="2600" b="1" i="1" dirty="0" smtClean="0">
                <a:latin typeface="Times New Roman" pitchFamily="18" charset="0"/>
                <a:cs typeface="Times New Roman" pitchFamily="18" charset="0"/>
              </a:rPr>
              <a:t>ББК </a:t>
            </a:r>
            <a:r>
              <a:rPr lang="kk-KZ" sz="2600" b="1" i="1" dirty="0">
                <a:latin typeface="Times New Roman" pitchFamily="18" charset="0"/>
                <a:cs typeface="Times New Roman" pitchFamily="18" charset="0"/>
              </a:rPr>
              <a:t>76.12г</a:t>
            </a:r>
            <a:endParaRPr lang="ru-RU" sz="2600" dirty="0" smtClean="0">
              <a:latin typeface="Times New Roman" pitchFamily="18" charset="0"/>
              <a:cs typeface="Times New Roman" pitchFamily="18" charset="0"/>
            </a:endParaRPr>
          </a:p>
          <a:p>
            <a:pPr>
              <a:buNone/>
            </a:pPr>
            <a:r>
              <a:rPr lang="kk-KZ" sz="2600" b="1" i="1" dirty="0" smtClean="0">
                <a:latin typeface="Times New Roman" pitchFamily="18" charset="0"/>
                <a:cs typeface="Times New Roman" pitchFamily="18" charset="0"/>
              </a:rPr>
              <a:t>      Л </a:t>
            </a:r>
            <a:r>
              <a:rPr lang="kk-KZ" sz="2600" b="1" i="1" dirty="0">
                <a:latin typeface="Times New Roman" pitchFamily="18" charset="0"/>
                <a:cs typeface="Times New Roman" pitchFamily="18" charset="0"/>
              </a:rPr>
              <a:t>21</a:t>
            </a:r>
            <a:endParaRPr lang="ru-RU" sz="2600" dirty="0" smtClean="0">
              <a:latin typeface="Times New Roman" pitchFamily="18" charset="0"/>
              <a:cs typeface="Times New Roman" pitchFamily="18" charset="0"/>
            </a:endParaRPr>
          </a:p>
          <a:p>
            <a:pPr>
              <a:buNone/>
            </a:pPr>
            <a:r>
              <a:rPr lang="kk-KZ" sz="2600" b="1" i="1" dirty="0">
                <a:latin typeface="Times New Roman" pitchFamily="18" charset="0"/>
                <a:cs typeface="Times New Roman" pitchFamily="18" charset="0"/>
              </a:rPr>
              <a:t> </a:t>
            </a:r>
            <a:endParaRPr lang="ru-RU" sz="2600" dirty="0" smtClean="0">
              <a:latin typeface="Times New Roman" pitchFamily="18" charset="0"/>
              <a:cs typeface="Times New Roman" pitchFamily="18" charset="0"/>
            </a:endParaRPr>
          </a:p>
          <a:p>
            <a:pPr algn="just">
              <a:buNone/>
            </a:pPr>
            <a:r>
              <a:rPr lang="kk-KZ" sz="2600" b="1" i="1" dirty="0">
                <a:latin typeface="Times New Roman" pitchFamily="18" charset="0"/>
                <a:cs typeface="Times New Roman" pitchFamily="18" charset="0"/>
              </a:rPr>
              <a:t>        </a:t>
            </a:r>
            <a:r>
              <a:rPr lang="kk-KZ" sz="2600" b="1" i="1" dirty="0" smtClean="0">
                <a:latin typeface="Times New Roman" pitchFamily="18" charset="0"/>
                <a:cs typeface="Times New Roman" pitchFamily="18" charset="0"/>
              </a:rPr>
              <a:t>    Ламашев </a:t>
            </a:r>
            <a:r>
              <a:rPr lang="kk-KZ" sz="2600" b="1" i="1" dirty="0">
                <a:latin typeface="Times New Roman" pitchFamily="18" charset="0"/>
                <a:cs typeface="Times New Roman" pitchFamily="18" charset="0"/>
              </a:rPr>
              <a:t>Ә. Ыбырай Алтынсарин және орыс достары мен ізбасарлары: тарихи очерктер / Ламашев. – Алматы: Қазақстан, 1988. – 184б</a:t>
            </a:r>
            <a:r>
              <a:rPr lang="kk-KZ" sz="2600" b="1" i="1" dirty="0">
                <a:solidFill>
                  <a:srgbClr val="C00000"/>
                </a:solidFill>
                <a:latin typeface="Times New Roman" pitchFamily="18" charset="0"/>
                <a:cs typeface="Times New Roman" pitchFamily="18" charset="0"/>
              </a:rPr>
              <a:t>.</a:t>
            </a:r>
            <a:endParaRPr lang="ru-RU" sz="2600" dirty="0" smtClean="0">
              <a:solidFill>
                <a:srgbClr val="C00000"/>
              </a:solidFill>
              <a:latin typeface="Times New Roman" pitchFamily="18" charset="0"/>
              <a:cs typeface="Times New Roman" pitchFamily="18" charset="0"/>
            </a:endParaRPr>
          </a:p>
          <a:p>
            <a:pPr algn="just">
              <a:buNone/>
            </a:pPr>
            <a:r>
              <a:rPr lang="kk-KZ" sz="2600" b="1" i="1" dirty="0">
                <a:latin typeface="Times New Roman" pitchFamily="18" charset="0"/>
                <a:cs typeface="Times New Roman" pitchFamily="18" charset="0"/>
              </a:rPr>
              <a:t> </a:t>
            </a:r>
            <a:endParaRPr lang="ru-RU" sz="2600" dirty="0" smtClean="0">
              <a:latin typeface="Times New Roman" pitchFamily="18" charset="0"/>
              <a:cs typeface="Times New Roman" pitchFamily="18" charset="0"/>
            </a:endParaRPr>
          </a:p>
          <a:p>
            <a:pPr algn="just">
              <a:buNone/>
            </a:pPr>
            <a:r>
              <a:rPr lang="kk-KZ" sz="2600" b="1" i="1" dirty="0">
                <a:solidFill>
                  <a:srgbClr val="FFFF00"/>
                </a:solidFill>
                <a:latin typeface="Times New Roman" pitchFamily="18" charset="0"/>
                <a:cs typeface="Times New Roman" pitchFamily="18" charset="0"/>
              </a:rPr>
              <a:t>         </a:t>
            </a:r>
            <a:r>
              <a:rPr lang="kk-KZ" sz="2600" b="1" i="1" dirty="0" smtClean="0">
                <a:solidFill>
                  <a:srgbClr val="FFFF00"/>
                </a:solidFill>
                <a:latin typeface="Times New Roman" pitchFamily="18" charset="0"/>
                <a:cs typeface="Times New Roman" pitchFamily="18" charset="0"/>
              </a:rPr>
              <a:t>   Бұл </a:t>
            </a:r>
            <a:r>
              <a:rPr lang="kk-KZ" sz="2600" b="1" i="1" dirty="0">
                <a:solidFill>
                  <a:srgbClr val="FFFF00"/>
                </a:solidFill>
                <a:latin typeface="Times New Roman" pitchFamily="18" charset="0"/>
                <a:cs typeface="Times New Roman" pitchFamily="18" charset="0"/>
              </a:rPr>
              <a:t>еңбекте қазақ халқының ұлы ағартушысы, педагог Ыбырай Алтынсариннің орыс достары мен ізбасарлары – В. В. Григорьев, Н. И. Ильмиский, А. В. Васильев, А. Е. Алекторов, Я. П. Яковлев, С. В. Чичеринаның тағы басқаларының өмірі, олардың қазақ даласында оқу-ағарту  жұмысын ұйымдастыру жөніндегі еңбектері нақты деректерге негізделе отырып баяндалған. </a:t>
            </a:r>
            <a:endParaRPr lang="ru-RU" sz="2600" dirty="0" smtClean="0">
              <a:solidFill>
                <a:srgbClr val="FFFF00"/>
              </a:solidFill>
              <a:latin typeface="Times New Roman" pitchFamily="18" charset="0"/>
              <a:cs typeface="Times New Roman" pitchFamily="18" charset="0"/>
            </a:endParaRPr>
          </a:p>
          <a:p>
            <a:pPr algn="just">
              <a:buNone/>
            </a:pPr>
            <a:r>
              <a:rPr lang="kk-KZ" sz="2600" b="1" i="1" dirty="0">
                <a:solidFill>
                  <a:srgbClr val="FFFF00"/>
                </a:solidFill>
                <a:latin typeface="Times New Roman" pitchFamily="18" charset="0"/>
                <a:cs typeface="Times New Roman" pitchFamily="18" charset="0"/>
              </a:rPr>
              <a:t> </a:t>
            </a:r>
            <a:endParaRPr lang="ru-RU" sz="2600" dirty="0" smtClean="0">
              <a:solidFill>
                <a:srgbClr val="FFFF00"/>
              </a:solidFill>
              <a:latin typeface="Times New Roman" pitchFamily="18" charset="0"/>
              <a:cs typeface="Times New Roman" pitchFamily="18" charset="0"/>
            </a:endParaRPr>
          </a:p>
          <a:p>
            <a:pPr algn="just">
              <a:buNone/>
            </a:pPr>
            <a:r>
              <a:rPr lang="kk-KZ" sz="2600" b="1" i="1" dirty="0">
                <a:solidFill>
                  <a:srgbClr val="FFFF00"/>
                </a:solidFill>
                <a:latin typeface="Times New Roman" pitchFamily="18" charset="0"/>
                <a:cs typeface="Times New Roman" pitchFamily="18" charset="0"/>
              </a:rPr>
              <a:t>                 Барлығы: 1 дана (көркем әдебиеттер абономенті).</a:t>
            </a:r>
            <a:endParaRPr lang="ru-RU" sz="2600" dirty="0" smtClean="0">
              <a:solidFill>
                <a:srgbClr val="FFFF00"/>
              </a:solidFill>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Алтынсарин\789.jpg"/>
          <p:cNvPicPr>
            <a:picLocks noChangeAspect="1" noChangeArrowheads="1"/>
          </p:cNvPicPr>
          <p:nvPr/>
        </p:nvPicPr>
        <p:blipFill>
          <a:blip r:embed="rId2"/>
          <a:srcRect/>
          <a:stretch>
            <a:fillRect/>
          </a:stretch>
        </p:blipFill>
        <p:spPr bwMode="auto">
          <a:xfrm>
            <a:off x="428596" y="357166"/>
            <a:ext cx="8429683" cy="621510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sz="half" idx="1"/>
          </p:nvPr>
        </p:nvPicPr>
        <p:blipFill>
          <a:blip r:embed="rId2" cstate="print"/>
          <a:srcRect/>
          <a:stretch>
            <a:fillRect/>
          </a:stretch>
        </p:blipFill>
        <p:spPr bwMode="auto">
          <a:xfrm>
            <a:off x="500034" y="571480"/>
            <a:ext cx="3952262" cy="50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4357686" y="285728"/>
            <a:ext cx="4572032" cy="6215106"/>
          </a:xfrm>
        </p:spPr>
        <p:txBody>
          <a:bodyPr>
            <a:normAutofit fontScale="77500" lnSpcReduction="20000"/>
          </a:bodyPr>
          <a:lstStyle/>
          <a:p>
            <a:pPr>
              <a:buNone/>
            </a:pPr>
            <a:r>
              <a:rPr lang="kk-KZ" sz="2600" b="1" i="1" dirty="0">
                <a:latin typeface="Times New Roman" pitchFamily="18" charset="0"/>
                <a:cs typeface="Times New Roman" pitchFamily="18" charset="0"/>
              </a:rPr>
              <a:t> </a:t>
            </a:r>
            <a:r>
              <a:rPr lang="kk-KZ" b="1" i="1" dirty="0" smtClean="0">
                <a:latin typeface="Times New Roman" pitchFamily="18" charset="0"/>
                <a:cs typeface="Times New Roman" pitchFamily="18" charset="0"/>
              </a:rPr>
              <a:t>63.3 (5 Қаз)</a:t>
            </a:r>
            <a:endParaRPr lang="ru-RU" dirty="0" smtClean="0">
              <a:latin typeface="Times New Roman" pitchFamily="18" charset="0"/>
              <a:cs typeface="Times New Roman" pitchFamily="18" charset="0"/>
            </a:endParaRPr>
          </a:p>
          <a:p>
            <a:pPr>
              <a:buNone/>
            </a:pPr>
            <a:r>
              <a:rPr lang="kk-KZ" b="1" i="1" dirty="0" smtClean="0">
                <a:latin typeface="Times New Roman" pitchFamily="18" charset="0"/>
                <a:cs typeface="Times New Roman" pitchFamily="18" charset="0"/>
              </a:rPr>
              <a:t>    Т 19</a:t>
            </a:r>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pPr algn="just">
              <a:buNone/>
            </a:pPr>
            <a:r>
              <a:rPr lang="kk-KZ" b="1" i="1" dirty="0" smtClean="0">
                <a:latin typeface="Times New Roman" pitchFamily="18" charset="0"/>
                <a:cs typeface="Times New Roman" pitchFamily="18" charset="0"/>
              </a:rPr>
              <a:t>            Ыбырай Алтынсарин / Тарихи тұлғалар. – Алматы: Алматымектеп ЖШС, 2005. – Б. 88-89.  </a:t>
            </a:r>
            <a:endParaRPr lang="ru-RU" dirty="0" smtClean="0">
              <a:latin typeface="Times New Roman" pitchFamily="18" charset="0"/>
              <a:cs typeface="Times New Roman" pitchFamily="18" charset="0"/>
            </a:endParaRPr>
          </a:p>
          <a:p>
            <a:pPr algn="just">
              <a:buNone/>
            </a:pPr>
            <a:endParaRPr lang="ru-RU" sz="2600" dirty="0" smtClean="0">
              <a:latin typeface="Times New Roman" pitchFamily="18" charset="0"/>
              <a:cs typeface="Times New Roman" pitchFamily="18" charset="0"/>
            </a:endParaRPr>
          </a:p>
          <a:p>
            <a:pPr algn="just">
              <a:buNone/>
            </a:pPr>
            <a:r>
              <a:rPr lang="kk-KZ" sz="2600" b="1" i="1" dirty="0">
                <a:latin typeface="Times New Roman" pitchFamily="18" charset="0"/>
                <a:cs typeface="Times New Roman" pitchFamily="18" charset="0"/>
              </a:rPr>
              <a:t>       </a:t>
            </a:r>
            <a:r>
              <a:rPr lang="kk-KZ" sz="2600" b="1" i="1" dirty="0" smtClean="0">
                <a:latin typeface="Times New Roman" pitchFamily="18" charset="0"/>
                <a:cs typeface="Times New Roman" pitchFamily="18" charset="0"/>
              </a:rPr>
              <a:t>    </a:t>
            </a:r>
            <a:r>
              <a:rPr lang="kk-KZ" sz="2600" b="1" i="1" dirty="0" smtClean="0">
                <a:solidFill>
                  <a:srgbClr val="FFFF00"/>
                </a:solidFill>
                <a:latin typeface="Times New Roman" pitchFamily="18" charset="0"/>
                <a:cs typeface="Times New Roman" pitchFamily="18" charset="0"/>
              </a:rPr>
              <a:t>Бұл </a:t>
            </a:r>
            <a:r>
              <a:rPr lang="kk-KZ" sz="2600" b="1" i="1" dirty="0">
                <a:solidFill>
                  <a:srgbClr val="FFFF00"/>
                </a:solidFill>
                <a:latin typeface="Times New Roman" pitchFamily="18" charset="0"/>
                <a:cs typeface="Times New Roman" pitchFamily="18" charset="0"/>
              </a:rPr>
              <a:t>кітапта қазақ халқының дана бабалары, ұлы хандары, қоғам қайртакерлері, ағартушылары билер мен шешендер, сондай-ақ өнер саңлақтары, батырлар, ғарышкерлер, спорт жұлдыздары туралы қысқаша деректер берілген.</a:t>
            </a:r>
            <a:endParaRPr lang="ru-RU" sz="2600" dirty="0" smtClean="0">
              <a:solidFill>
                <a:srgbClr val="FFFF00"/>
              </a:solidFill>
              <a:latin typeface="Times New Roman" pitchFamily="18" charset="0"/>
              <a:cs typeface="Times New Roman" pitchFamily="18" charset="0"/>
            </a:endParaRPr>
          </a:p>
          <a:p>
            <a:pPr algn="just">
              <a:buNone/>
            </a:pPr>
            <a:endParaRPr lang="ru-RU" sz="2600" dirty="0" smtClean="0">
              <a:solidFill>
                <a:srgbClr val="FFFF00"/>
              </a:solidFill>
              <a:latin typeface="Times New Roman" pitchFamily="18" charset="0"/>
              <a:cs typeface="Times New Roman" pitchFamily="18" charset="0"/>
            </a:endParaRPr>
          </a:p>
          <a:p>
            <a:pPr algn="just">
              <a:buNone/>
            </a:pPr>
            <a:r>
              <a:rPr lang="kk-KZ" sz="2600" b="1" i="1" dirty="0">
                <a:solidFill>
                  <a:srgbClr val="FFFF00"/>
                </a:solidFill>
                <a:latin typeface="Times New Roman" pitchFamily="18" charset="0"/>
                <a:cs typeface="Times New Roman" pitchFamily="18" charset="0"/>
              </a:rPr>
              <a:t> </a:t>
            </a:r>
            <a:endParaRPr lang="ru-RU" sz="2600" dirty="0" smtClean="0">
              <a:solidFill>
                <a:srgbClr val="FFFF00"/>
              </a:solidFill>
              <a:latin typeface="Times New Roman" pitchFamily="18" charset="0"/>
              <a:cs typeface="Times New Roman" pitchFamily="18" charset="0"/>
            </a:endParaRPr>
          </a:p>
          <a:p>
            <a:pPr algn="just">
              <a:buNone/>
            </a:pPr>
            <a:r>
              <a:rPr lang="kk-KZ" sz="2600" b="1" i="1" dirty="0">
                <a:solidFill>
                  <a:srgbClr val="FFFF00"/>
                </a:solidFill>
                <a:latin typeface="Times New Roman" pitchFamily="18" charset="0"/>
                <a:cs typeface="Times New Roman" pitchFamily="18" charset="0"/>
              </a:rPr>
              <a:t>   Барлығы: 9 дана 1 (кх), 8 (оқу залы).</a:t>
            </a:r>
            <a:endParaRPr lang="ru-RU" sz="2600" dirty="0" smtClean="0">
              <a:solidFill>
                <a:srgbClr val="FFFF00"/>
              </a:solidFill>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Алтынсарин\2.jpg"/>
          <p:cNvPicPr>
            <a:picLocks noChangeAspect="1" noChangeArrowheads="1"/>
          </p:cNvPicPr>
          <p:nvPr/>
        </p:nvPicPr>
        <p:blipFill>
          <a:blip r:embed="rId2"/>
          <a:srcRect/>
          <a:stretch>
            <a:fillRect/>
          </a:stretch>
        </p:blipFill>
        <p:spPr bwMode="auto">
          <a:xfrm>
            <a:off x="428596" y="428604"/>
            <a:ext cx="3929090" cy="32147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8" name="Picture 4" descr="C:\Users\User\Desktop\Алтынсарин\963.jpg"/>
          <p:cNvPicPr>
            <a:picLocks noChangeAspect="1" noChangeArrowheads="1"/>
          </p:cNvPicPr>
          <p:nvPr/>
        </p:nvPicPr>
        <p:blipFill>
          <a:blip r:embed="rId3" cstate="print"/>
          <a:srcRect/>
          <a:stretch>
            <a:fillRect/>
          </a:stretch>
        </p:blipFill>
        <p:spPr bwMode="auto">
          <a:xfrm>
            <a:off x="4714876" y="2714620"/>
            <a:ext cx="4143404" cy="35004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half" idx="1"/>
          </p:nvPr>
        </p:nvPicPr>
        <p:blipFill>
          <a:blip r:embed="rId2" cstate="print"/>
          <a:srcRect/>
          <a:stretch>
            <a:fillRect/>
          </a:stretch>
        </p:blipFill>
        <p:spPr bwMode="auto">
          <a:xfrm>
            <a:off x="457201" y="670798"/>
            <a:ext cx="3614734" cy="5401407"/>
          </a:xfrm>
          <a:prstGeom prst="rect">
            <a:avLst/>
          </a:prstGeom>
          <a:ln w="88900" cap="sq" cmpd="thickThin">
            <a:solidFill>
              <a:srgbClr val="000000"/>
            </a:solidFill>
            <a:prstDash val="solid"/>
            <a:miter lim="800000"/>
          </a:ln>
          <a:effectLst>
            <a:innerShdw blurRad="76200">
              <a:srgbClr val="000000"/>
            </a:innerShdw>
          </a:effectLst>
        </p:spPr>
      </p:pic>
      <p:sp>
        <p:nvSpPr>
          <p:cNvPr id="4" name="Содержимое 3"/>
          <p:cNvSpPr>
            <a:spLocks noGrp="1"/>
          </p:cNvSpPr>
          <p:nvPr>
            <p:ph sz="half" idx="2"/>
          </p:nvPr>
        </p:nvSpPr>
        <p:spPr>
          <a:xfrm>
            <a:off x="4286248" y="285728"/>
            <a:ext cx="4643470" cy="6215106"/>
          </a:xfrm>
        </p:spPr>
        <p:txBody>
          <a:bodyPr>
            <a:normAutofit fontScale="70000" lnSpcReduction="20000"/>
          </a:bodyPr>
          <a:lstStyle/>
          <a:p>
            <a:pPr>
              <a:buNone/>
            </a:pPr>
            <a:r>
              <a:rPr lang="kk-KZ" sz="2600" b="1" i="1" dirty="0" smtClean="0">
                <a:latin typeface="Times New Roman" pitchFamily="18" charset="0"/>
                <a:cs typeface="Times New Roman" pitchFamily="18" charset="0"/>
              </a:rPr>
              <a:t>      ББК </a:t>
            </a:r>
            <a:r>
              <a:rPr lang="kk-KZ" sz="2600" b="1" i="1" dirty="0">
                <a:latin typeface="Times New Roman" pitchFamily="18" charset="0"/>
                <a:cs typeface="Times New Roman" pitchFamily="18" charset="0"/>
              </a:rPr>
              <a:t>87.3(5 Каз)</a:t>
            </a:r>
            <a:endParaRPr lang="ru-RU" sz="2600" dirty="0" smtClean="0">
              <a:latin typeface="Times New Roman" pitchFamily="18" charset="0"/>
              <a:cs typeface="Times New Roman" pitchFamily="18" charset="0"/>
            </a:endParaRPr>
          </a:p>
          <a:p>
            <a:pPr>
              <a:buNone/>
            </a:pPr>
            <a:r>
              <a:rPr lang="kk-KZ" sz="2600" b="1" i="1" dirty="0" smtClean="0">
                <a:latin typeface="Times New Roman" pitchFamily="18" charset="0"/>
                <a:cs typeface="Times New Roman" pitchFamily="18" charset="0"/>
              </a:rPr>
              <a:t>      С </a:t>
            </a:r>
            <a:r>
              <a:rPr lang="kk-KZ" sz="2600" b="1" i="1" dirty="0">
                <a:latin typeface="Times New Roman" pitchFamily="18" charset="0"/>
                <a:cs typeface="Times New Roman" pitchFamily="18" charset="0"/>
              </a:rPr>
              <a:t>28</a:t>
            </a:r>
            <a:endParaRPr lang="ru-RU" sz="2600" dirty="0" smtClean="0">
              <a:latin typeface="Times New Roman" pitchFamily="18" charset="0"/>
              <a:cs typeface="Times New Roman" pitchFamily="18" charset="0"/>
            </a:endParaRPr>
          </a:p>
          <a:p>
            <a:pPr>
              <a:buNone/>
            </a:pPr>
            <a:r>
              <a:rPr lang="kk-KZ" sz="2600" b="1" i="1" dirty="0">
                <a:latin typeface="Times New Roman" pitchFamily="18" charset="0"/>
                <a:cs typeface="Times New Roman" pitchFamily="18" charset="0"/>
              </a:rPr>
              <a:t> </a:t>
            </a:r>
            <a:endParaRPr lang="ru-RU" sz="2600" dirty="0" smtClean="0">
              <a:latin typeface="Times New Roman" pitchFamily="18" charset="0"/>
              <a:cs typeface="Times New Roman" pitchFamily="18" charset="0"/>
            </a:endParaRPr>
          </a:p>
          <a:p>
            <a:pPr algn="just">
              <a:buNone/>
            </a:pPr>
            <a:r>
              <a:rPr lang="kk-KZ" sz="2600" b="1" i="1" dirty="0">
                <a:latin typeface="Times New Roman" pitchFamily="18" charset="0"/>
                <a:cs typeface="Times New Roman" pitchFamily="18" charset="0"/>
              </a:rPr>
              <a:t>           </a:t>
            </a:r>
            <a:r>
              <a:rPr lang="kk-KZ" sz="2600" b="1" i="1" dirty="0" smtClean="0">
                <a:latin typeface="Times New Roman" pitchFamily="18" charset="0"/>
                <a:cs typeface="Times New Roman" pitchFamily="18" charset="0"/>
              </a:rPr>
              <a:t>  Ибрай </a:t>
            </a:r>
            <a:r>
              <a:rPr lang="kk-KZ" sz="2600" b="1" i="1" dirty="0">
                <a:latin typeface="Times New Roman" pitchFamily="18" charset="0"/>
                <a:cs typeface="Times New Roman" pitchFamily="18" charset="0"/>
              </a:rPr>
              <a:t>Алтынсарин и его роль в развитии философской культуры Казахстана </a:t>
            </a:r>
            <a:r>
              <a:rPr lang="ru-RU" sz="2600" b="1" i="1" dirty="0">
                <a:latin typeface="Times New Roman" pitchFamily="18" charset="0"/>
                <a:cs typeface="Times New Roman" pitchFamily="18" charset="0"/>
              </a:rPr>
              <a:t>/ История казахской философии: От первых архаичных представлений древних до философии</a:t>
            </a:r>
            <a:r>
              <a:rPr lang="kk-KZ" sz="2600" b="1" i="1" dirty="0">
                <a:latin typeface="Times New Roman" pitchFamily="18" charset="0"/>
                <a:cs typeface="Times New Roman" pitchFamily="18" charset="0"/>
              </a:rPr>
              <a:t> </a:t>
            </a:r>
            <a:r>
              <a:rPr lang="kk-KZ" sz="2600" b="1" i="1" dirty="0" smtClean="0">
                <a:latin typeface="Times New Roman" pitchFamily="18" charset="0"/>
                <a:cs typeface="Times New Roman" pitchFamily="18" charset="0"/>
              </a:rPr>
              <a:t>развитых </a:t>
            </a:r>
            <a:r>
              <a:rPr lang="kk-KZ" sz="2600" b="1" i="1" dirty="0">
                <a:latin typeface="Times New Roman" pitchFamily="18" charset="0"/>
                <a:cs typeface="Times New Roman" pitchFamily="18" charset="0"/>
              </a:rPr>
              <a:t>форм первой половины ХХ столетия. – Алматы: Ғылым, 2001. – Б. 277-289.</a:t>
            </a:r>
            <a:endParaRPr lang="ru-RU" sz="2600" dirty="0" smtClean="0">
              <a:latin typeface="Times New Roman" pitchFamily="18" charset="0"/>
              <a:cs typeface="Times New Roman" pitchFamily="18" charset="0"/>
            </a:endParaRPr>
          </a:p>
          <a:p>
            <a:pPr algn="just">
              <a:buNone/>
            </a:pPr>
            <a:r>
              <a:rPr lang="kk-KZ" sz="2600" b="1" i="1" dirty="0">
                <a:latin typeface="Times New Roman" pitchFamily="18" charset="0"/>
                <a:cs typeface="Times New Roman" pitchFamily="18" charset="0"/>
              </a:rPr>
              <a:t> </a:t>
            </a:r>
            <a:endParaRPr lang="ru-RU" sz="2600" dirty="0" smtClean="0">
              <a:latin typeface="Times New Roman" pitchFamily="18" charset="0"/>
              <a:cs typeface="Times New Roman" pitchFamily="18" charset="0"/>
            </a:endParaRPr>
          </a:p>
          <a:p>
            <a:pPr algn="just">
              <a:buNone/>
            </a:pPr>
            <a:r>
              <a:rPr lang="kk-KZ" sz="2600" b="1" i="1" dirty="0">
                <a:latin typeface="Times New Roman" pitchFamily="18" charset="0"/>
                <a:cs typeface="Times New Roman" pitchFamily="18" charset="0"/>
              </a:rPr>
              <a:t>          </a:t>
            </a:r>
            <a:r>
              <a:rPr lang="kk-KZ" sz="2600" b="1" i="1" dirty="0">
                <a:solidFill>
                  <a:srgbClr val="FFFF00"/>
                </a:solidFill>
                <a:latin typeface="Times New Roman" pitchFamily="18" charset="0"/>
                <a:cs typeface="Times New Roman" pitchFamily="18" charset="0"/>
              </a:rPr>
              <a:t>Автор стремится раскрыть логику и закономерности развития философского процесса Казахстане, уделяя основные внимание выявлены специфических черт национальных особенностей и традиционных идей собственно казахской истории философии.</a:t>
            </a:r>
            <a:endParaRPr lang="ru-RU" sz="2600" dirty="0" smtClean="0">
              <a:solidFill>
                <a:srgbClr val="FFFF00"/>
              </a:solidFill>
              <a:latin typeface="Times New Roman" pitchFamily="18" charset="0"/>
              <a:cs typeface="Times New Roman" pitchFamily="18" charset="0"/>
            </a:endParaRPr>
          </a:p>
          <a:p>
            <a:pPr algn="just">
              <a:buNone/>
            </a:pPr>
            <a:r>
              <a:rPr lang="kk-KZ" sz="2600" b="1" i="1" dirty="0">
                <a:solidFill>
                  <a:srgbClr val="FFFF00"/>
                </a:solidFill>
                <a:latin typeface="Times New Roman" pitchFamily="18" charset="0"/>
                <a:cs typeface="Times New Roman" pitchFamily="18" charset="0"/>
              </a:rPr>
              <a:t> </a:t>
            </a:r>
            <a:endParaRPr lang="ru-RU" sz="2600" dirty="0" smtClean="0">
              <a:solidFill>
                <a:srgbClr val="FFFF00"/>
              </a:solidFill>
              <a:latin typeface="Times New Roman" pitchFamily="18" charset="0"/>
              <a:cs typeface="Times New Roman" pitchFamily="18" charset="0"/>
            </a:endParaRPr>
          </a:p>
          <a:p>
            <a:pPr algn="just">
              <a:buNone/>
            </a:pPr>
            <a:r>
              <a:rPr lang="kk-KZ" sz="2600" b="1" i="1" dirty="0">
                <a:solidFill>
                  <a:srgbClr val="FFFF00"/>
                </a:solidFill>
                <a:latin typeface="Times New Roman" pitchFamily="18" charset="0"/>
                <a:cs typeface="Times New Roman" pitchFamily="18" charset="0"/>
              </a:rPr>
              <a:t>           Всего: 4 экз, 3(чз), 1(кх).</a:t>
            </a:r>
            <a:endParaRPr lang="ru-RU" sz="2600" dirty="0" smtClean="0">
              <a:solidFill>
                <a:srgbClr val="FFFF00"/>
              </a:solidFill>
              <a:latin typeface="Times New Roman" pitchFamily="18" charset="0"/>
              <a:cs typeface="Times New Roman" pitchFamily="18" charset="0"/>
            </a:endParaRPr>
          </a:p>
          <a:p>
            <a:pPr>
              <a:buNone/>
            </a:pPr>
            <a:r>
              <a:rPr lang="kk-KZ" b="1" i="1" dirty="0"/>
              <a:t> </a:t>
            </a: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1"/>
          </p:nvPr>
        </p:nvPicPr>
        <p:blipFill>
          <a:blip r:embed="rId2" cstate="print"/>
          <a:srcRect/>
          <a:stretch>
            <a:fillRect/>
          </a:stretch>
        </p:blipFill>
        <p:spPr bwMode="auto">
          <a:xfrm>
            <a:off x="428596" y="642918"/>
            <a:ext cx="3471858" cy="523336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Содержимое 3"/>
          <p:cNvSpPr>
            <a:spLocks noGrp="1"/>
          </p:cNvSpPr>
          <p:nvPr>
            <p:ph sz="half" idx="2"/>
          </p:nvPr>
        </p:nvSpPr>
        <p:spPr>
          <a:xfrm>
            <a:off x="3929058" y="285728"/>
            <a:ext cx="4757742" cy="6357982"/>
          </a:xfrm>
        </p:spPr>
        <p:txBody>
          <a:bodyPr>
            <a:normAutofit/>
          </a:bodyPr>
          <a:lstStyle/>
          <a:p>
            <a:pPr>
              <a:buNone/>
            </a:pPr>
            <a:r>
              <a:rPr lang="kk-KZ" sz="1800" b="1" i="1" dirty="0" smtClean="0">
                <a:latin typeface="Times New Roman" pitchFamily="18" charset="0"/>
                <a:cs typeface="Times New Roman" pitchFamily="18" charset="0"/>
              </a:rPr>
              <a:t>     ББК </a:t>
            </a:r>
            <a:r>
              <a:rPr lang="kk-KZ" sz="1800" b="1" i="1" dirty="0">
                <a:latin typeface="Times New Roman" pitchFamily="18" charset="0"/>
                <a:cs typeface="Times New Roman" pitchFamily="18" charset="0"/>
              </a:rPr>
              <a:t>72.3</a:t>
            </a:r>
            <a:endParaRPr lang="ru-RU" sz="1800" dirty="0" smtClean="0">
              <a:latin typeface="Times New Roman" pitchFamily="18" charset="0"/>
              <a:cs typeface="Times New Roman" pitchFamily="18" charset="0"/>
            </a:endParaRPr>
          </a:p>
          <a:p>
            <a:pPr>
              <a:buNone/>
            </a:pPr>
            <a:r>
              <a:rPr lang="kk-KZ" sz="1800" b="1" i="1" dirty="0" smtClean="0">
                <a:latin typeface="Times New Roman" pitchFamily="18" charset="0"/>
                <a:cs typeface="Times New Roman" pitchFamily="18" charset="0"/>
              </a:rPr>
              <a:t>        Ұ-57</a:t>
            </a:r>
            <a:endParaRPr lang="ru-RU" sz="1800" b="1" i="1" dirty="0">
              <a:latin typeface="Times New Roman" pitchFamily="18" charset="0"/>
              <a:cs typeface="Times New Roman" pitchFamily="18" charset="0"/>
            </a:endParaRPr>
          </a:p>
          <a:p>
            <a:pPr>
              <a:buNone/>
            </a:pPr>
            <a:r>
              <a:rPr lang="kk-KZ" sz="1800" b="1" dirty="0" smtClean="0">
                <a:latin typeface="Times New Roman" pitchFamily="18" charset="0"/>
                <a:cs typeface="Times New Roman" pitchFamily="18" charset="0"/>
              </a:rPr>
              <a:t>         </a:t>
            </a:r>
          </a:p>
          <a:p>
            <a:pPr algn="just">
              <a:buNone/>
            </a:pPr>
            <a:r>
              <a:rPr lang="kk-KZ" sz="1800" b="1" dirty="0">
                <a:latin typeface="Times New Roman" pitchFamily="18" charset="0"/>
                <a:cs typeface="Times New Roman" pitchFamily="18" charset="0"/>
              </a:rPr>
              <a:t> </a:t>
            </a:r>
            <a:r>
              <a:rPr lang="kk-KZ" sz="1800" b="1" dirty="0" smtClean="0">
                <a:latin typeface="Times New Roman" pitchFamily="18" charset="0"/>
                <a:cs typeface="Times New Roman" pitchFamily="18" charset="0"/>
              </a:rPr>
              <a:t>             </a:t>
            </a:r>
            <a:r>
              <a:rPr lang="kk-KZ" sz="1800" b="1" i="1" dirty="0" smtClean="0">
                <a:latin typeface="Times New Roman" pitchFamily="18" charset="0"/>
                <a:cs typeface="Times New Roman" pitchFamily="18" charset="0"/>
              </a:rPr>
              <a:t>Ыбырай Алтынсарин </a:t>
            </a:r>
            <a:r>
              <a:rPr lang="kk-KZ" sz="1800" b="1" dirty="0" smtClean="0">
                <a:latin typeface="Times New Roman" pitchFamily="18" charset="0"/>
                <a:cs typeface="Times New Roman" pitchFamily="18" charset="0"/>
              </a:rPr>
              <a:t>/ </a:t>
            </a:r>
            <a:r>
              <a:rPr lang="kk-KZ" sz="1800" b="1" i="1" dirty="0" smtClean="0">
                <a:latin typeface="Times New Roman" pitchFamily="18" charset="0"/>
                <a:cs typeface="Times New Roman" pitchFamily="18" charset="0"/>
              </a:rPr>
              <a:t>Ұмытылмас </a:t>
            </a:r>
            <a:r>
              <a:rPr lang="kk-KZ" sz="1800" b="1" i="1" dirty="0">
                <a:latin typeface="Times New Roman" pitchFamily="18" charset="0"/>
                <a:cs typeface="Times New Roman" pitchFamily="18" charset="0"/>
              </a:rPr>
              <a:t>есімдер: Ұлы ғалымдар өмірінен (XV-XX) ғасырлар </a:t>
            </a:r>
            <a:r>
              <a:rPr lang="kk-KZ" sz="1800" b="1" i="1" dirty="0" smtClean="0">
                <a:latin typeface="Times New Roman" pitchFamily="18" charset="0"/>
                <a:cs typeface="Times New Roman" pitchFamily="18" charset="0"/>
              </a:rPr>
              <a:t>// </a:t>
            </a:r>
            <a:r>
              <a:rPr lang="kk-KZ" sz="1800" b="1" i="1" dirty="0">
                <a:latin typeface="Times New Roman" pitchFamily="18" charset="0"/>
                <a:cs typeface="Times New Roman" pitchFamily="18" charset="0"/>
              </a:rPr>
              <a:t>Құраст: Б. Ысқақов. – Алматы: Қазақстан, 1994.  – </a:t>
            </a:r>
            <a:r>
              <a:rPr lang="kk-KZ" sz="1800" b="1" i="1" dirty="0" smtClean="0">
                <a:latin typeface="Times New Roman" pitchFamily="18" charset="0"/>
                <a:cs typeface="Times New Roman" pitchFamily="18" charset="0"/>
              </a:rPr>
              <a:t>Б. 184-193.</a:t>
            </a:r>
            <a:endParaRPr lang="ru-RU" sz="1800" dirty="0" smtClean="0">
              <a:latin typeface="Times New Roman" pitchFamily="18" charset="0"/>
              <a:cs typeface="Times New Roman" pitchFamily="18" charset="0"/>
            </a:endParaRPr>
          </a:p>
          <a:p>
            <a:pPr algn="just">
              <a:buNone/>
            </a:pPr>
            <a:r>
              <a:rPr lang="kk-KZ" sz="1800" b="1" dirty="0" smtClean="0">
                <a:latin typeface="Times New Roman" pitchFamily="18" charset="0"/>
                <a:cs typeface="Times New Roman" pitchFamily="18" charset="0"/>
              </a:rPr>
              <a:t>     </a:t>
            </a:r>
            <a:endParaRPr lang="ru-RU" sz="1800" b="1" dirty="0">
              <a:latin typeface="Times New Roman" pitchFamily="18" charset="0"/>
              <a:cs typeface="Times New Roman" pitchFamily="18" charset="0"/>
            </a:endParaRPr>
          </a:p>
          <a:p>
            <a:pPr algn="just">
              <a:buNone/>
            </a:pPr>
            <a:r>
              <a:rPr lang="ru-RU" sz="1800" b="1" dirty="0" smtClean="0">
                <a:latin typeface="Times New Roman" pitchFamily="18" charset="0"/>
                <a:cs typeface="Times New Roman" pitchFamily="18" charset="0"/>
              </a:rPr>
              <a:t>   </a:t>
            </a:r>
            <a:r>
              <a:rPr lang="kk-KZ" sz="1800" b="1" dirty="0" smtClean="0">
                <a:latin typeface="Times New Roman" pitchFamily="18" charset="0"/>
                <a:cs typeface="Times New Roman" pitchFamily="18" charset="0"/>
              </a:rPr>
              <a:t>          </a:t>
            </a:r>
            <a:r>
              <a:rPr lang="kk-KZ" sz="1800" b="1" i="1" dirty="0">
                <a:solidFill>
                  <a:srgbClr val="FFFF00"/>
                </a:solidFill>
                <a:latin typeface="Times New Roman" pitchFamily="18" charset="0"/>
                <a:cs typeface="Times New Roman" pitchFamily="18" charset="0"/>
              </a:rPr>
              <a:t>Бұл кітапта XV-XX ғасырда өмір сүріп, еңбек еткен есімдері әлемге әйгілі Мұаммед-Садық Қашғари, М. Ф. Ахундов, Қ. Насыри, Ш. Уәлиханов, М. С. Бабажанов, Ы. Алтынсарин, М. Бекмұамедов т. б. тұлғалар туралы әңгімеленген.</a:t>
            </a:r>
            <a:endParaRPr lang="ru-RU" sz="1800" dirty="0" smtClean="0">
              <a:solidFill>
                <a:srgbClr val="FFFF00"/>
              </a:solidFill>
              <a:latin typeface="Times New Roman" pitchFamily="18" charset="0"/>
              <a:cs typeface="Times New Roman" pitchFamily="18" charset="0"/>
            </a:endParaRPr>
          </a:p>
          <a:p>
            <a:pPr algn="just">
              <a:buNone/>
            </a:pPr>
            <a:endParaRPr lang="ru-RU" sz="1800" dirty="0" smtClean="0">
              <a:solidFill>
                <a:srgbClr val="FFFF00"/>
              </a:solidFill>
              <a:latin typeface="Times New Roman" pitchFamily="18" charset="0"/>
              <a:cs typeface="Times New Roman" pitchFamily="18" charset="0"/>
            </a:endParaRPr>
          </a:p>
          <a:p>
            <a:pPr algn="just">
              <a:buNone/>
            </a:pPr>
            <a:r>
              <a:rPr lang="kk-KZ" sz="1800" b="1" i="1" dirty="0" smtClean="0">
                <a:solidFill>
                  <a:srgbClr val="FFFF00"/>
                </a:solidFill>
                <a:latin typeface="Times New Roman" pitchFamily="18" charset="0"/>
                <a:cs typeface="Times New Roman" pitchFamily="18" charset="0"/>
              </a:rPr>
              <a:t>            Барлығы</a:t>
            </a:r>
            <a:r>
              <a:rPr lang="kk-KZ" sz="1800" b="1" i="1" dirty="0">
                <a:solidFill>
                  <a:srgbClr val="FFFF00"/>
                </a:solidFill>
                <a:latin typeface="Times New Roman" pitchFamily="18" charset="0"/>
                <a:cs typeface="Times New Roman" pitchFamily="18" charset="0"/>
              </a:rPr>
              <a:t>: 2 дана – 1(оқу залы), 1(ғылыми абономент).</a:t>
            </a:r>
            <a:endParaRPr lang="ru-RU" sz="1800" dirty="0" smtClean="0">
              <a:solidFill>
                <a:srgbClr val="FFFF00"/>
              </a:solidFill>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000108"/>
            <a:ext cx="8329642" cy="3143272"/>
          </a:xfrm>
        </p:spPr>
        <p:txBody>
          <a:bodyPr>
            <a:prstTxWarp prst="textChevron">
              <a:avLst/>
            </a:prstTxWarp>
            <a:normAutofit/>
          </a:bodyPr>
          <a:lstStyle/>
          <a:p>
            <a:r>
              <a:rPr lang="kk-KZ" sz="5400" b="1" i="1" dirty="0" smtClean="0">
                <a:solidFill>
                  <a:srgbClr val="FFFF00"/>
                </a:solidFill>
                <a:latin typeface="Times New Roman" pitchFamily="18" charset="0"/>
                <a:cs typeface="Times New Roman" pitchFamily="18" charset="0"/>
              </a:rPr>
              <a:t>Назарларыңызға  рахмет!</a:t>
            </a:r>
            <a:endParaRPr lang="ru-RU" sz="5400" b="1" i="1" dirty="0">
              <a:solidFill>
                <a:srgbClr val="FFFF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Алтынсарин\1.jpg"/>
          <p:cNvPicPr>
            <a:picLocks noChangeAspect="1" noChangeArrowheads="1"/>
          </p:cNvPicPr>
          <p:nvPr/>
        </p:nvPicPr>
        <p:blipFill>
          <a:blip r:embed="rId2"/>
          <a:srcRect/>
          <a:stretch>
            <a:fillRect/>
          </a:stretch>
        </p:blipFill>
        <p:spPr bwMode="auto">
          <a:xfrm>
            <a:off x="357158" y="928670"/>
            <a:ext cx="3786214" cy="5572164"/>
          </a:xfrm>
          <a:prstGeom prst="rect">
            <a:avLst/>
          </a:prstGeom>
          <a:ln w="88900" cap="sq" cmpd="thickThin">
            <a:solidFill>
              <a:srgbClr val="000000"/>
            </a:solidFill>
            <a:prstDash val="solid"/>
            <a:miter lim="800000"/>
          </a:ln>
          <a:effectLst>
            <a:innerShdw blurRad="76200">
              <a:srgbClr val="000000"/>
            </a:innerShdw>
          </a:effectLst>
        </p:spPr>
      </p:pic>
      <p:sp>
        <p:nvSpPr>
          <p:cNvPr id="3" name="Прямоугольник 2"/>
          <p:cNvSpPr/>
          <p:nvPr/>
        </p:nvSpPr>
        <p:spPr>
          <a:xfrm>
            <a:off x="571472" y="142852"/>
            <a:ext cx="8143932" cy="707886"/>
          </a:xfrm>
          <a:prstGeom prst="rect">
            <a:avLst/>
          </a:prstGeom>
        </p:spPr>
        <p:txBody>
          <a:bodyPr wrap="square">
            <a:spAutoFit/>
          </a:bodyPr>
          <a:lstStyle/>
          <a:p>
            <a:r>
              <a:rPr lang="kk-KZ" b="1" i="1" dirty="0" smtClean="0">
                <a:solidFill>
                  <a:srgbClr val="0070C0"/>
                </a:solidFill>
                <a:latin typeface="Times New Roman" pitchFamily="18" charset="0"/>
                <a:cs typeface="Times New Roman" pitchFamily="18" charset="0"/>
              </a:rPr>
              <a:t>                            </a:t>
            </a:r>
            <a:r>
              <a:rPr lang="kk-KZ" sz="4000" b="1" i="1" dirty="0" smtClean="0">
                <a:latin typeface="Times New Roman" pitchFamily="18" charset="0"/>
                <a:cs typeface="Times New Roman" pitchFamily="18" charset="0"/>
              </a:rPr>
              <a:t>Ұлттың ұлы ұстазы</a:t>
            </a:r>
            <a:endParaRPr lang="ru-RU" sz="4000" dirty="0"/>
          </a:p>
        </p:txBody>
      </p:sp>
      <p:sp>
        <p:nvSpPr>
          <p:cNvPr id="4" name="Прямоугольник 3"/>
          <p:cNvSpPr/>
          <p:nvPr/>
        </p:nvSpPr>
        <p:spPr>
          <a:xfrm>
            <a:off x="4357686" y="1714488"/>
            <a:ext cx="4643470" cy="3416320"/>
          </a:xfrm>
          <a:prstGeom prst="rect">
            <a:avLst/>
          </a:prstGeom>
        </p:spPr>
        <p:txBody>
          <a:bodyPr wrap="square">
            <a:spAutoFit/>
          </a:bodyPr>
          <a:lstStyle/>
          <a:p>
            <a:pPr algn="ctr"/>
            <a:r>
              <a:rPr lang="ru-RU" sz="3600" b="1" i="1" dirty="0" err="1" smtClean="0">
                <a:solidFill>
                  <a:srgbClr val="FFFF00"/>
                </a:solidFill>
                <a:latin typeface="Times New Roman" pitchFamily="18" charset="0"/>
                <a:cs typeface="Times New Roman" pitchFamily="18" charset="0"/>
              </a:rPr>
              <a:t>Қазақтың </a:t>
            </a:r>
            <a:r>
              <a:rPr lang="ru-RU" sz="3600" b="1" i="1" dirty="0" smtClean="0">
                <a:solidFill>
                  <a:srgbClr val="FFFF00"/>
                </a:solidFill>
                <a:latin typeface="Times New Roman" pitchFamily="18" charset="0"/>
                <a:cs typeface="Times New Roman" pitchFamily="18" charset="0"/>
              </a:rPr>
              <a:t>аса </a:t>
            </a:r>
            <a:r>
              <a:rPr lang="ru-RU" sz="3600" b="1" i="1" dirty="0" err="1" smtClean="0">
                <a:solidFill>
                  <a:srgbClr val="FFFF00"/>
                </a:solidFill>
                <a:latin typeface="Times New Roman" pitchFamily="18" charset="0"/>
                <a:cs typeface="Times New Roman" pitchFamily="18" charset="0"/>
              </a:rPr>
              <a:t>көрнекті ағартушы-педагогы</a:t>
            </a:r>
            <a:r>
              <a:rPr lang="ru-RU" sz="3600" b="1" i="1" dirty="0" smtClean="0">
                <a:solidFill>
                  <a:srgbClr val="FFFF00"/>
                </a:solidFill>
                <a:latin typeface="Times New Roman" pitchFamily="18" charset="0"/>
                <a:cs typeface="Times New Roman" pitchFamily="18" charset="0"/>
              </a:rPr>
              <a:t>, </a:t>
            </a:r>
            <a:r>
              <a:rPr lang="ru-RU" sz="3600" b="1" i="1" dirty="0" err="1" smtClean="0">
                <a:solidFill>
                  <a:srgbClr val="FFFF00"/>
                </a:solidFill>
                <a:latin typeface="Times New Roman" pitchFamily="18" charset="0"/>
                <a:cs typeface="Times New Roman" pitchFamily="18" charset="0"/>
              </a:rPr>
              <a:t>жазушы</a:t>
            </a:r>
            <a:r>
              <a:rPr lang="ru-RU" sz="3600" b="1" i="1" dirty="0" smtClean="0">
                <a:solidFill>
                  <a:srgbClr val="FFFF00"/>
                </a:solidFill>
                <a:latin typeface="Times New Roman" pitchFamily="18" charset="0"/>
                <a:cs typeface="Times New Roman" pitchFamily="18" charset="0"/>
              </a:rPr>
              <a:t>, этнограф, </a:t>
            </a:r>
            <a:r>
              <a:rPr lang="ru-RU" sz="3600" b="1" i="1" dirty="0" err="1" smtClean="0">
                <a:solidFill>
                  <a:srgbClr val="FFFF00"/>
                </a:solidFill>
                <a:latin typeface="Times New Roman" pitchFamily="18" charset="0"/>
                <a:cs typeface="Times New Roman" pitchFamily="18" charset="0"/>
              </a:rPr>
              <a:t>қоғам қайраткері Ыбырай</a:t>
            </a:r>
            <a:r>
              <a:rPr lang="ru-RU" sz="3600" b="1" i="1" dirty="0" smtClean="0">
                <a:solidFill>
                  <a:srgbClr val="FFFF00"/>
                </a:solidFill>
                <a:latin typeface="Times New Roman" pitchFamily="18" charset="0"/>
                <a:cs typeface="Times New Roman" pitchFamily="18" charset="0"/>
              </a:rPr>
              <a:t> </a:t>
            </a:r>
            <a:r>
              <a:rPr lang="ru-RU" sz="3600" b="1" i="1" dirty="0" err="1" smtClean="0">
                <a:solidFill>
                  <a:srgbClr val="FFFF00"/>
                </a:solidFill>
                <a:latin typeface="Times New Roman" pitchFamily="18" charset="0"/>
                <a:cs typeface="Times New Roman" pitchFamily="18" charset="0"/>
              </a:rPr>
              <a:t>Алтынсарин</a:t>
            </a:r>
            <a:endParaRPr lang="ru-RU" sz="3600"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214282" y="142852"/>
            <a:ext cx="8715436" cy="6429420"/>
          </a:xfrm>
        </p:spPr>
        <p:txBody>
          <a:bodyPr>
            <a:normAutofit fontScale="85000" lnSpcReduction="20000"/>
          </a:bodyPr>
          <a:lstStyle/>
          <a:p>
            <a:pPr algn="ctr">
              <a:buNone/>
            </a:pPr>
            <a:endParaRPr lang="en-US" sz="1400" b="1" dirty="0" smtClean="0">
              <a:latin typeface="Times New Roman" pitchFamily="18" charset="0"/>
              <a:cs typeface="Times New Roman" pitchFamily="18" charset="0"/>
            </a:endParaRPr>
          </a:p>
          <a:p>
            <a:pPr algn="ctr">
              <a:buNone/>
            </a:pPr>
            <a:r>
              <a:rPr lang="kk-KZ" sz="2300" b="1" i="1" dirty="0" smtClean="0">
                <a:latin typeface="Times New Roman" pitchFamily="18" charset="0"/>
                <a:cs typeface="Times New Roman" pitchFamily="18" charset="0"/>
              </a:rPr>
              <a:t>Өмірбаяны</a:t>
            </a:r>
          </a:p>
          <a:p>
            <a:pPr algn="just">
              <a:buNone/>
            </a:pPr>
            <a:r>
              <a:rPr lang="ru-RU" sz="2100" b="1" i="1" dirty="0" smtClean="0">
                <a:latin typeface="Times New Roman" pitchFamily="18" charset="0"/>
                <a:cs typeface="Times New Roman" pitchFamily="18" charset="0"/>
              </a:rPr>
              <a:t>  </a:t>
            </a:r>
            <a:br>
              <a:rPr lang="ru-RU" sz="2100" b="1" i="1" dirty="0" smtClean="0">
                <a:latin typeface="Times New Roman" pitchFamily="18" charset="0"/>
                <a:cs typeface="Times New Roman" pitchFamily="18" charset="0"/>
              </a:rPr>
            </a:br>
            <a:r>
              <a:rPr lang="ru-RU" sz="2100" b="1" i="1" dirty="0" smtClean="0">
                <a:latin typeface="Times New Roman" pitchFamily="18" charset="0"/>
                <a:cs typeface="Times New Roman" pitchFamily="18" charset="0"/>
              </a:rPr>
              <a:t>     </a:t>
            </a:r>
            <a:r>
              <a:rPr lang="kk-KZ" sz="2100" b="1" i="1" dirty="0" smtClean="0">
                <a:solidFill>
                  <a:srgbClr val="FFFF00"/>
                </a:solidFill>
                <a:latin typeface="Times New Roman" pitchFamily="18" charset="0"/>
                <a:cs typeface="Times New Roman" pitchFamily="18" charset="0"/>
              </a:rPr>
              <a:t>Бүкіл ғұмырын қазақ балаларын оқытуға, мектеп ашуға сарп еткен Ыбырай Алтынсарин 1841 жылы 20 қазанда азіргі Қостанай облысы Қостанай ауданында дүнеге келген. Азан шақырып қойған аты – Ибрагим.</a:t>
            </a:r>
          </a:p>
          <a:p>
            <a:pPr algn="just" fontAlgn="base">
              <a:buNone/>
            </a:pPr>
            <a:r>
              <a:rPr lang="kk-KZ" sz="2100" b="1" i="1" dirty="0" smtClean="0">
                <a:solidFill>
                  <a:srgbClr val="FFFF00"/>
                </a:solidFill>
                <a:latin typeface="Times New Roman" pitchFamily="18" charset="0"/>
                <a:cs typeface="Times New Roman" pitchFamily="18" charset="0"/>
              </a:rPr>
              <a:t>          Бала Ыбырай үш жасқа толғанда әкесі Алтынсарыдан айырылады. Осыдан кейін туған атасы, сол кездегі белгілі би, рубасы Балқожа Жаңбыршыұлының қолында тәрбиеленеді. Немересінің білім алғанын қалаған атасы тамыр-танысының көмегімен Ыбырайды Орынбордағы Шекара коммиссиясы жанынан ашылған мектепке жаздырады. 1850 жылы 22 тамызда Ыбырай сол мектепке алғашқы 30 баланың бірі болып қабылданады. Балғожа би немересін кішкентайынан адалдыққа, тапқырлыққа, турашылдыққа, шешендікке баулыған. Өзімен бірге жиын-тойларға ертіп,  билік айтқызып, қанатын қатайтқан. Ыбырай жасынан зерек болып, алғырлық танытып, көпшілік құрметіне бөленіп өседі.</a:t>
            </a:r>
          </a:p>
          <a:p>
            <a:pPr algn="ctr" fontAlgn="base">
              <a:buNone/>
            </a:pPr>
            <a:r>
              <a:rPr lang="ru-RU" sz="1900" b="1" i="1" dirty="0" smtClean="0">
                <a:latin typeface="Times New Roman" pitchFamily="18" charset="0"/>
                <a:cs typeface="Times New Roman" pitchFamily="18" charset="0"/>
              </a:rPr>
              <a:t> </a:t>
            </a:r>
            <a:br>
              <a:rPr lang="ru-RU" sz="1900" b="1" i="1" dirty="0" smtClean="0">
                <a:latin typeface="Times New Roman" pitchFamily="18" charset="0"/>
                <a:cs typeface="Times New Roman" pitchFamily="18" charset="0"/>
              </a:rPr>
            </a:br>
            <a:r>
              <a:rPr lang="kk-KZ" sz="2300" b="1" i="1" dirty="0" smtClean="0">
                <a:latin typeface="Times New Roman" pitchFamily="18" charset="0"/>
                <a:cs typeface="Times New Roman" pitchFamily="18" charset="0"/>
              </a:rPr>
              <a:t>Еңбек жолы</a:t>
            </a:r>
          </a:p>
          <a:p>
            <a:pPr algn="just" fontAlgn="base">
              <a:buNone/>
            </a:pPr>
            <a:r>
              <a:rPr lang="ru-RU" sz="1900" b="1" i="1" dirty="0" smtClean="0">
                <a:latin typeface="Times New Roman" pitchFamily="18" charset="0"/>
                <a:cs typeface="Times New Roman" pitchFamily="18" charset="0"/>
              </a:rPr>
              <a:t>  </a:t>
            </a:r>
            <a:r>
              <a:rPr lang="ru-RU" sz="1900" b="1" i="1" dirty="0" smtClean="0">
                <a:solidFill>
                  <a:srgbClr val="FFFF00"/>
                </a:solidFill>
                <a:latin typeface="Times New Roman" pitchFamily="18" charset="0"/>
                <a:cs typeface="Times New Roman" pitchFamily="18" charset="0"/>
              </a:rPr>
              <a:t> </a:t>
            </a:r>
            <a:r>
              <a:rPr lang="en-US" sz="1900" b="1" i="1" dirty="0" smtClean="0">
                <a:solidFill>
                  <a:srgbClr val="FFFF00"/>
                </a:solidFill>
                <a:latin typeface="Times New Roman" pitchFamily="18" charset="0"/>
                <a:cs typeface="Times New Roman" pitchFamily="18" charset="0"/>
              </a:rPr>
              <a:t>* </a:t>
            </a:r>
            <a:r>
              <a:rPr lang="kk-KZ" sz="2100" b="1" i="1" dirty="0" smtClean="0">
                <a:solidFill>
                  <a:srgbClr val="FFFF00"/>
                </a:solidFill>
                <a:latin typeface="Times New Roman" pitchFamily="18" charset="0"/>
                <a:cs typeface="Times New Roman" pitchFamily="18" charset="0"/>
              </a:rPr>
              <a:t>1857 жылы жазда Ыбырай Орынбордағы мектепті үздік тәмамдап шығады</a:t>
            </a:r>
            <a:r>
              <a:rPr lang="en-US" sz="2100" b="1" i="1" dirty="0" smtClean="0">
                <a:solidFill>
                  <a:srgbClr val="FFFF00"/>
                </a:solidFill>
                <a:latin typeface="Times New Roman" pitchFamily="18" charset="0"/>
                <a:cs typeface="Times New Roman" pitchFamily="18" charset="0"/>
              </a:rPr>
              <a:t> </a:t>
            </a:r>
            <a:r>
              <a:rPr lang="ru-RU" sz="2100" b="1" i="1" dirty="0" smtClean="0">
                <a:solidFill>
                  <a:srgbClr val="FFFF00"/>
                </a:solidFill>
                <a:latin typeface="Times New Roman" pitchFamily="18" charset="0"/>
                <a:cs typeface="Times New Roman" pitchFamily="18" charset="0"/>
              </a:rPr>
              <a:t>  о</a:t>
            </a:r>
            <a:r>
              <a:rPr lang="kk-KZ" sz="2100" b="1" i="1" dirty="0" smtClean="0">
                <a:solidFill>
                  <a:srgbClr val="FFFF00"/>
                </a:solidFill>
                <a:latin typeface="Times New Roman" pitchFamily="18" charset="0"/>
                <a:cs typeface="Times New Roman" pitchFamily="18" charset="0"/>
              </a:rPr>
              <a:t>сыдан кейін екі жылдай атасы Балқожа бидің хатшысы болып жұмыс істейді. Кейін Орынбор облыстық басқармасына кіші тілмаш болып қызметке алынады.</a:t>
            </a:r>
          </a:p>
          <a:p>
            <a:pPr algn="just" fontAlgn="base">
              <a:buNone/>
            </a:pPr>
            <a:r>
              <a:rPr lang="kk-KZ" sz="2100" b="1" i="1" dirty="0" smtClean="0">
                <a:solidFill>
                  <a:srgbClr val="FFFF00"/>
                </a:solidFill>
                <a:latin typeface="Times New Roman" pitchFamily="18" charset="0"/>
                <a:cs typeface="Times New Roman" pitchFamily="18" charset="0"/>
              </a:rPr>
              <a:t>   </a:t>
            </a:r>
            <a:r>
              <a:rPr lang="en-US" sz="2100" b="1" i="1" dirty="0" smtClean="0">
                <a:solidFill>
                  <a:srgbClr val="FFFF00"/>
                </a:solidFill>
                <a:latin typeface="Times New Roman" pitchFamily="18" charset="0"/>
                <a:cs typeface="Times New Roman" pitchFamily="18" charset="0"/>
              </a:rPr>
              <a:t>*  </a:t>
            </a:r>
            <a:r>
              <a:rPr lang="kk-KZ" sz="2100" b="1" i="1" dirty="0" smtClean="0">
                <a:solidFill>
                  <a:srgbClr val="FFFF00"/>
                </a:solidFill>
                <a:latin typeface="Times New Roman" pitchFamily="18" charset="0"/>
                <a:cs typeface="Times New Roman" pitchFamily="18" charset="0"/>
              </a:rPr>
              <a:t>1864 жылы 8 қаңтарда Торғай жерінде алғашқы мектебін ашты.</a:t>
            </a:r>
          </a:p>
          <a:p>
            <a:pPr algn="just" fontAlgn="base">
              <a:buNone/>
            </a:pPr>
            <a:r>
              <a:rPr lang="kk-KZ" sz="2100" b="1" i="1" dirty="0" smtClean="0">
                <a:solidFill>
                  <a:srgbClr val="FFFF00"/>
                </a:solidFill>
                <a:latin typeface="Times New Roman" pitchFamily="18" charset="0"/>
                <a:cs typeface="Times New Roman" pitchFamily="18" charset="0"/>
              </a:rPr>
              <a:t>  </a:t>
            </a:r>
            <a:r>
              <a:rPr lang="en-US" sz="2100" b="1" i="1" dirty="0" smtClean="0">
                <a:solidFill>
                  <a:srgbClr val="FFFF00"/>
                </a:solidFill>
                <a:latin typeface="Times New Roman" pitchFamily="18" charset="0"/>
                <a:cs typeface="Times New Roman" pitchFamily="18" charset="0"/>
              </a:rPr>
              <a:t> * </a:t>
            </a:r>
            <a:r>
              <a:rPr lang="kk-KZ" sz="2100" b="1" i="1" dirty="0" smtClean="0">
                <a:solidFill>
                  <a:srgbClr val="FFFF00"/>
                </a:solidFill>
                <a:latin typeface="Times New Roman" pitchFamily="18" charset="0"/>
                <a:cs typeface="Times New Roman" pitchFamily="18" charset="0"/>
              </a:rPr>
              <a:t>1866-1868 жылдары Торғай уезінде уақытша судья болып қызмет етті.</a:t>
            </a:r>
          </a:p>
          <a:p>
            <a:pPr>
              <a:buNone/>
            </a:pP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1"/>
          </p:nvPr>
        </p:nvPicPr>
        <p:blipFill>
          <a:blip r:embed="rId2" cstate="print"/>
          <a:srcRect/>
          <a:stretch>
            <a:fillRect/>
          </a:stretch>
        </p:blipFill>
        <p:spPr bwMode="auto">
          <a:xfrm>
            <a:off x="624613" y="500063"/>
            <a:ext cx="3251336" cy="5626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Содержимое 3"/>
          <p:cNvSpPr>
            <a:spLocks noGrp="1"/>
          </p:cNvSpPr>
          <p:nvPr>
            <p:ph sz="half" idx="2"/>
          </p:nvPr>
        </p:nvSpPr>
        <p:spPr>
          <a:xfrm>
            <a:off x="3929058" y="285728"/>
            <a:ext cx="5072098" cy="6286544"/>
          </a:xfrm>
        </p:spPr>
        <p:txBody>
          <a:bodyPr>
            <a:normAutofit/>
          </a:bodyPr>
          <a:lstStyle/>
          <a:p>
            <a:pPr>
              <a:buNone/>
            </a:pPr>
            <a:r>
              <a:rPr lang="kk-KZ" sz="2600" b="1" i="1" dirty="0" smtClean="0">
                <a:latin typeface="Times New Roman" pitchFamily="18" charset="0"/>
                <a:cs typeface="Times New Roman" pitchFamily="18" charset="0"/>
              </a:rPr>
              <a:t>      </a:t>
            </a:r>
            <a:r>
              <a:rPr lang="kk-KZ" sz="1700" b="1" i="1" dirty="0" smtClean="0">
                <a:latin typeface="Times New Roman" pitchFamily="18" charset="0"/>
                <a:cs typeface="Times New Roman" pitchFamily="18" charset="0"/>
              </a:rPr>
              <a:t>ББК </a:t>
            </a:r>
            <a:r>
              <a:rPr lang="kk-KZ" sz="1700" b="1" i="1" dirty="0">
                <a:latin typeface="Times New Roman" pitchFamily="18" charset="0"/>
                <a:cs typeface="Times New Roman" pitchFamily="18" charset="0"/>
              </a:rPr>
              <a:t>8(С Каз)</a:t>
            </a:r>
            <a:endParaRPr lang="ru-RU" sz="1700" dirty="0" smtClean="0">
              <a:latin typeface="Times New Roman" pitchFamily="18" charset="0"/>
              <a:cs typeface="Times New Roman" pitchFamily="18" charset="0"/>
            </a:endParaRPr>
          </a:p>
          <a:p>
            <a:pPr>
              <a:buNone/>
            </a:pPr>
            <a:r>
              <a:rPr lang="kk-KZ" sz="1700" b="1" i="1" dirty="0" smtClean="0">
                <a:latin typeface="Times New Roman" pitchFamily="18" charset="0"/>
                <a:cs typeface="Times New Roman" pitchFamily="18" charset="0"/>
              </a:rPr>
              <a:t>        А 52</a:t>
            </a:r>
            <a:endParaRPr lang="ru-RU" sz="2100" b="1" i="1" dirty="0">
              <a:latin typeface="Times New Roman" pitchFamily="18" charset="0"/>
              <a:cs typeface="Times New Roman" pitchFamily="18" charset="0"/>
            </a:endParaRPr>
          </a:p>
          <a:p>
            <a:pPr algn="just">
              <a:buNone/>
            </a:pPr>
            <a:r>
              <a:rPr lang="kk-KZ" sz="2100" b="1" i="1" dirty="0" smtClean="0">
                <a:latin typeface="Times New Roman" pitchFamily="18" charset="0"/>
                <a:cs typeface="Times New Roman" pitchFamily="18" charset="0"/>
              </a:rPr>
              <a:t>            </a:t>
            </a:r>
            <a:r>
              <a:rPr lang="kk-KZ" sz="1700" b="1" i="1" dirty="0">
                <a:latin typeface="Times New Roman" pitchFamily="18" charset="0"/>
                <a:cs typeface="Times New Roman" pitchFamily="18" charset="0"/>
              </a:rPr>
              <a:t>Ыбырай Алтынсарин тағылымы: Әдеби-сын мақалалар мен зерттеулер / Құраст: М. Жармұхамедов. – Алматы: Жазушы, 1191. - 384 б. </a:t>
            </a:r>
            <a:endParaRPr lang="ru-RU" sz="1700" b="1" i="1" dirty="0">
              <a:latin typeface="Times New Roman" pitchFamily="18" charset="0"/>
              <a:cs typeface="Times New Roman" pitchFamily="18" charset="0"/>
            </a:endParaRPr>
          </a:p>
          <a:p>
            <a:pPr algn="just">
              <a:buNone/>
            </a:pPr>
            <a:r>
              <a:rPr lang="kk-KZ" sz="1700" b="1" i="1" dirty="0" smtClean="0">
                <a:latin typeface="Times New Roman" pitchFamily="18" charset="0"/>
                <a:cs typeface="Times New Roman" pitchFamily="18" charset="0"/>
              </a:rPr>
              <a:t>            </a:t>
            </a:r>
          </a:p>
          <a:p>
            <a:pPr algn="just">
              <a:buNone/>
            </a:pPr>
            <a:r>
              <a:rPr lang="kk-KZ" sz="1700" b="1" i="1" dirty="0">
                <a:latin typeface="Times New Roman" pitchFamily="18" charset="0"/>
                <a:cs typeface="Times New Roman" pitchFamily="18" charset="0"/>
              </a:rPr>
              <a:t> </a:t>
            </a:r>
            <a:r>
              <a:rPr lang="kk-KZ" sz="1700" b="1" i="1" dirty="0" smtClean="0">
                <a:latin typeface="Times New Roman" pitchFamily="18" charset="0"/>
                <a:cs typeface="Times New Roman" pitchFamily="18" charset="0"/>
              </a:rPr>
              <a:t>             </a:t>
            </a:r>
            <a:r>
              <a:rPr lang="kk-KZ" sz="1700" b="1" i="1" dirty="0" smtClean="0">
                <a:solidFill>
                  <a:srgbClr val="FFFF00"/>
                </a:solidFill>
                <a:latin typeface="Times New Roman" pitchFamily="18" charset="0"/>
                <a:cs typeface="Times New Roman" pitchFamily="18" charset="0"/>
              </a:rPr>
              <a:t>«</a:t>
            </a:r>
            <a:r>
              <a:rPr lang="kk-KZ" sz="1700" b="1" i="1" dirty="0">
                <a:solidFill>
                  <a:srgbClr val="FFFF00"/>
                </a:solidFill>
                <a:latin typeface="Times New Roman" pitchFamily="18" charset="0"/>
                <a:cs typeface="Times New Roman" pitchFamily="18" charset="0"/>
              </a:rPr>
              <a:t>Ыбырай тағылымы» атты бұл жинаққа қазақтың ұлы ағартушысы Ыбырай Алтынсариннің өз ұлтының болашағын ойлаудың жарғақ құлағы жастыққа тимей, көп қиындықпен жүріп мектеп ашуы, барша қазақ балаларын білімге шақыруы, оларды оқытуы, инспекторлық қызметте болуы, сондай-ақ замандастарының Ыбырай жайында жазып қалдырған естеліктері мен әдеби-сын мақалалары топтастырылған.</a:t>
            </a:r>
            <a:endParaRPr lang="ru-RU" sz="1700" dirty="0" smtClean="0">
              <a:solidFill>
                <a:srgbClr val="FFFF00"/>
              </a:solidFill>
              <a:latin typeface="Times New Roman" pitchFamily="18" charset="0"/>
              <a:cs typeface="Times New Roman" pitchFamily="18" charset="0"/>
            </a:endParaRPr>
          </a:p>
          <a:p>
            <a:pPr algn="just">
              <a:buNone/>
            </a:pPr>
            <a:r>
              <a:rPr lang="kk-KZ" sz="1700" b="1" i="1" dirty="0">
                <a:solidFill>
                  <a:srgbClr val="FFFF00"/>
                </a:solidFill>
                <a:latin typeface="Times New Roman" pitchFamily="18" charset="0"/>
                <a:cs typeface="Times New Roman" pitchFamily="18" charset="0"/>
              </a:rPr>
              <a:t> </a:t>
            </a:r>
            <a:endParaRPr lang="ru-RU" sz="1700" dirty="0" smtClean="0">
              <a:solidFill>
                <a:srgbClr val="FFFF00"/>
              </a:solidFill>
              <a:latin typeface="Times New Roman" pitchFamily="18" charset="0"/>
              <a:cs typeface="Times New Roman" pitchFamily="18" charset="0"/>
            </a:endParaRPr>
          </a:p>
          <a:p>
            <a:pPr algn="just">
              <a:buNone/>
            </a:pPr>
            <a:r>
              <a:rPr lang="kk-KZ" sz="1700" b="1" i="1" dirty="0" smtClean="0">
                <a:solidFill>
                  <a:srgbClr val="FFFF00"/>
                </a:solidFill>
                <a:latin typeface="Times New Roman" pitchFamily="18" charset="0"/>
                <a:cs typeface="Times New Roman" pitchFamily="18" charset="0"/>
              </a:rPr>
              <a:t>        </a:t>
            </a:r>
            <a:r>
              <a:rPr lang="kk-KZ" sz="1700" b="1" i="1" dirty="0">
                <a:solidFill>
                  <a:srgbClr val="FFFF00"/>
                </a:solidFill>
                <a:latin typeface="Times New Roman" pitchFamily="18" charset="0"/>
                <a:cs typeface="Times New Roman" pitchFamily="18" charset="0"/>
              </a:rPr>
              <a:t>Барлығы: 1 дана (оқу залы).</a:t>
            </a:r>
            <a:endParaRPr lang="ru-RU" sz="1700" dirty="0" smtClean="0">
              <a:solidFill>
                <a:srgbClr val="FFFF00"/>
              </a:solidFill>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Алтынсарин\456.jpg"/>
          <p:cNvPicPr>
            <a:picLocks noChangeAspect="1" noChangeArrowheads="1"/>
          </p:cNvPicPr>
          <p:nvPr/>
        </p:nvPicPr>
        <p:blipFill>
          <a:blip r:embed="rId2"/>
          <a:srcRect/>
          <a:stretch>
            <a:fillRect/>
          </a:stretch>
        </p:blipFill>
        <p:spPr bwMode="auto">
          <a:xfrm>
            <a:off x="285720" y="285728"/>
            <a:ext cx="8572559" cy="628654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2" cstate="print"/>
          <a:srcRect/>
          <a:stretch>
            <a:fillRect/>
          </a:stretch>
        </p:blipFill>
        <p:spPr bwMode="auto">
          <a:xfrm>
            <a:off x="519387" y="428625"/>
            <a:ext cx="3717503" cy="576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Содержимое 3"/>
          <p:cNvSpPr>
            <a:spLocks noGrp="1"/>
          </p:cNvSpPr>
          <p:nvPr>
            <p:ph sz="half" idx="2"/>
          </p:nvPr>
        </p:nvSpPr>
        <p:spPr>
          <a:xfrm>
            <a:off x="4357686" y="357166"/>
            <a:ext cx="4500594" cy="6215106"/>
          </a:xfrm>
        </p:spPr>
        <p:txBody>
          <a:bodyPr>
            <a:normAutofit/>
          </a:bodyPr>
          <a:lstStyle/>
          <a:p>
            <a:pPr>
              <a:buNone/>
            </a:pPr>
            <a:r>
              <a:rPr lang="kk-KZ" sz="1600" b="1" i="1" dirty="0" smtClean="0">
                <a:solidFill>
                  <a:srgbClr val="C00000"/>
                </a:solidFill>
                <a:latin typeface="Times New Roman" pitchFamily="18" charset="0"/>
                <a:cs typeface="Times New Roman" pitchFamily="18" charset="0"/>
              </a:rPr>
              <a:t>       </a:t>
            </a:r>
            <a:r>
              <a:rPr lang="kk-KZ" sz="1600" b="1" i="1" dirty="0" smtClean="0">
                <a:latin typeface="Times New Roman" pitchFamily="18" charset="0"/>
                <a:cs typeface="Times New Roman" pitchFamily="18" charset="0"/>
              </a:rPr>
              <a:t>ББК </a:t>
            </a:r>
            <a:r>
              <a:rPr lang="kk-KZ" sz="1600" b="1" i="1" dirty="0">
                <a:latin typeface="Times New Roman" pitchFamily="18" charset="0"/>
                <a:cs typeface="Times New Roman" pitchFamily="18" charset="0"/>
              </a:rPr>
              <a:t>84(5 Каз)-5</a:t>
            </a:r>
            <a:endParaRPr lang="ru-RU" sz="1600" dirty="0" smtClean="0">
              <a:latin typeface="Times New Roman" pitchFamily="18" charset="0"/>
              <a:cs typeface="Times New Roman" pitchFamily="18" charset="0"/>
            </a:endParaRPr>
          </a:p>
          <a:p>
            <a:pPr>
              <a:buNone/>
            </a:pPr>
            <a:r>
              <a:rPr lang="kk-KZ" sz="1600" b="1" i="1" dirty="0" smtClean="0">
                <a:latin typeface="Times New Roman" pitchFamily="18" charset="0"/>
                <a:cs typeface="Times New Roman" pitchFamily="18" charset="0"/>
              </a:rPr>
              <a:t>       Қ </a:t>
            </a:r>
            <a:r>
              <a:rPr lang="kk-KZ" sz="1600" b="1" i="1" dirty="0">
                <a:latin typeface="Times New Roman" pitchFamily="18" charset="0"/>
                <a:cs typeface="Times New Roman" pitchFamily="18" charset="0"/>
              </a:rPr>
              <a:t>17</a:t>
            </a:r>
            <a:endParaRPr lang="ru-RU" sz="1600" dirty="0" smtClean="0">
              <a:latin typeface="Times New Roman" pitchFamily="18" charset="0"/>
              <a:cs typeface="Times New Roman" pitchFamily="18" charset="0"/>
            </a:endParaRPr>
          </a:p>
          <a:p>
            <a:pPr>
              <a:buNone/>
            </a:pPr>
            <a:r>
              <a:rPr lang="kk-KZ" sz="1600" b="1" i="1" dirty="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algn="just">
              <a:buNone/>
            </a:pPr>
            <a:r>
              <a:rPr lang="kk-KZ" sz="1600" b="1" i="1" dirty="0">
                <a:latin typeface="Times New Roman" pitchFamily="18" charset="0"/>
                <a:cs typeface="Times New Roman" pitchFamily="18" charset="0"/>
              </a:rPr>
              <a:t>              Ыбырай Алтынсарин. Кел, балалар, оқылық  / Қазақ балалар әдебиетінің классикалық үлгілері. І том: </a:t>
            </a:r>
            <a:r>
              <a:rPr lang="kk-KZ" sz="1600" b="1" i="1" dirty="0" smtClean="0">
                <a:latin typeface="Times New Roman" pitchFamily="18" charset="0"/>
                <a:cs typeface="Times New Roman" pitchFamily="18" charset="0"/>
              </a:rPr>
              <a:t>Өлеңдер</a:t>
            </a:r>
            <a:r>
              <a:rPr lang="kk-KZ" sz="1600" b="1" i="1" dirty="0">
                <a:latin typeface="Times New Roman" pitchFamily="18" charset="0"/>
                <a:cs typeface="Times New Roman" pitchFamily="18" charset="0"/>
              </a:rPr>
              <a:t>. – Алматы: Арда, 2011. </a:t>
            </a:r>
            <a:r>
              <a:rPr lang="kk-KZ" sz="1600" b="1" i="1" dirty="0" smtClean="0">
                <a:latin typeface="Times New Roman" pitchFamily="18" charset="0"/>
                <a:cs typeface="Times New Roman" pitchFamily="18" charset="0"/>
              </a:rPr>
              <a:t>- 368 </a:t>
            </a:r>
            <a:r>
              <a:rPr lang="kk-KZ" sz="1600" b="1" i="1" dirty="0">
                <a:latin typeface="Times New Roman" pitchFamily="18" charset="0"/>
                <a:cs typeface="Times New Roman" pitchFamily="18" charset="0"/>
              </a:rPr>
              <a:t>б. </a:t>
            </a:r>
            <a:endParaRPr lang="ru-RU" sz="1600" dirty="0" smtClean="0">
              <a:latin typeface="Times New Roman" pitchFamily="18" charset="0"/>
              <a:cs typeface="Times New Roman" pitchFamily="18" charset="0"/>
            </a:endParaRPr>
          </a:p>
          <a:p>
            <a:pPr algn="just">
              <a:buNone/>
            </a:pPr>
            <a:r>
              <a:rPr lang="kk-KZ" sz="1600" b="1" i="1" dirty="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algn="just">
              <a:buNone/>
            </a:pPr>
            <a:r>
              <a:rPr lang="kk-KZ" sz="1600" b="1" i="1" dirty="0">
                <a:solidFill>
                  <a:srgbClr val="FFFF00"/>
                </a:solidFill>
                <a:latin typeface="Times New Roman" pitchFamily="18" charset="0"/>
                <a:cs typeface="Times New Roman" pitchFamily="18" charset="0"/>
              </a:rPr>
              <a:t>             «Қазақ балалар әдебиетінің классикалық үлгілері» атты сериямен шыққан бес томдық жинақтың бірінші томына балалар әдебиетінің негізгі өкілдерінің шығармалары енгізілген. Жинаққа енген туындылар бүлдіршіндерді достыққа, бауырмалдылыққа үйретсе, жұмбақтар, логогрифтер, метаграммалар және жаңылтпаштар өз оқырмандарын тіл ұстартуға, тапқырлыққа баулиды.</a:t>
            </a:r>
            <a:endParaRPr lang="ru-RU" sz="1600" dirty="0" smtClean="0">
              <a:solidFill>
                <a:srgbClr val="FFFF00"/>
              </a:solidFill>
              <a:latin typeface="Times New Roman" pitchFamily="18" charset="0"/>
              <a:cs typeface="Times New Roman" pitchFamily="18" charset="0"/>
            </a:endParaRPr>
          </a:p>
          <a:p>
            <a:pPr algn="just">
              <a:buNone/>
            </a:pPr>
            <a:r>
              <a:rPr lang="kk-KZ" sz="1600" b="1" i="1" dirty="0">
                <a:solidFill>
                  <a:srgbClr val="FFFF00"/>
                </a:solidFill>
                <a:latin typeface="Times New Roman" pitchFamily="18" charset="0"/>
                <a:cs typeface="Times New Roman" pitchFamily="18" charset="0"/>
              </a:rPr>
              <a:t> </a:t>
            </a:r>
            <a:endParaRPr lang="ru-RU" sz="1600" dirty="0" smtClean="0">
              <a:solidFill>
                <a:srgbClr val="FFFF00"/>
              </a:solidFill>
              <a:latin typeface="Times New Roman" pitchFamily="18" charset="0"/>
              <a:cs typeface="Times New Roman" pitchFamily="18" charset="0"/>
            </a:endParaRPr>
          </a:p>
          <a:p>
            <a:pPr algn="just">
              <a:buNone/>
            </a:pPr>
            <a:r>
              <a:rPr lang="kk-KZ" sz="1600" b="1" i="1" dirty="0">
                <a:solidFill>
                  <a:srgbClr val="FFFF00"/>
                </a:solidFill>
                <a:latin typeface="Times New Roman" pitchFamily="18" charset="0"/>
                <a:cs typeface="Times New Roman" pitchFamily="18" charset="0"/>
              </a:rPr>
              <a:t>           Барлығы: 1 дана (көркем әдебиеттер абономенті).</a:t>
            </a:r>
            <a:endParaRPr lang="ru-RU" sz="1600" dirty="0" smtClean="0">
              <a:solidFill>
                <a:srgbClr val="FFFF00"/>
              </a:solidFill>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1"/>
          </p:nvPr>
        </p:nvPicPr>
        <p:blipFill>
          <a:blip r:embed="rId2" cstate="print"/>
          <a:srcRect/>
          <a:stretch>
            <a:fillRect/>
          </a:stretch>
        </p:blipFill>
        <p:spPr bwMode="auto">
          <a:xfrm>
            <a:off x="571472" y="571480"/>
            <a:ext cx="3486013" cy="5697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4357686" y="357166"/>
            <a:ext cx="4572032" cy="6072230"/>
          </a:xfrm>
        </p:spPr>
        <p:txBody>
          <a:bodyPr>
            <a:normAutofit/>
          </a:bodyPr>
          <a:lstStyle/>
          <a:p>
            <a:pPr>
              <a:buNone/>
            </a:pPr>
            <a:r>
              <a:rPr lang="kk-KZ" sz="1800" b="1" i="1" dirty="0" smtClean="0">
                <a:latin typeface="Times New Roman" pitchFamily="18" charset="0"/>
                <a:cs typeface="Times New Roman" pitchFamily="18" charset="0"/>
              </a:rPr>
              <a:t>      ББК </a:t>
            </a:r>
            <a:r>
              <a:rPr lang="kk-KZ" sz="1800" b="1" i="1" dirty="0">
                <a:latin typeface="Times New Roman" pitchFamily="18" charset="0"/>
                <a:cs typeface="Times New Roman" pitchFamily="18" charset="0"/>
              </a:rPr>
              <a:t>63.3(5 Қаз)</a:t>
            </a:r>
            <a:endParaRPr lang="ru-RU" sz="1800" dirty="0" smtClean="0">
              <a:latin typeface="Times New Roman" pitchFamily="18" charset="0"/>
              <a:cs typeface="Times New Roman" pitchFamily="18" charset="0"/>
            </a:endParaRPr>
          </a:p>
          <a:p>
            <a:pPr>
              <a:buNone/>
            </a:pPr>
            <a:r>
              <a:rPr lang="kk-KZ" sz="1800" b="1" i="1" dirty="0" smtClean="0">
                <a:latin typeface="Times New Roman" pitchFamily="18" charset="0"/>
                <a:cs typeface="Times New Roman" pitchFamily="18" charset="0"/>
              </a:rPr>
              <a:t>      А </a:t>
            </a:r>
            <a:r>
              <a:rPr lang="kk-KZ" sz="1800" b="1" i="1" dirty="0">
                <a:latin typeface="Times New Roman" pitchFamily="18" charset="0"/>
                <a:cs typeface="Times New Roman" pitchFamily="18" charset="0"/>
              </a:rPr>
              <a:t>52</a:t>
            </a:r>
            <a:endParaRPr lang="ru-RU" sz="1800" dirty="0" smtClean="0">
              <a:latin typeface="Times New Roman" pitchFamily="18" charset="0"/>
              <a:cs typeface="Times New Roman" pitchFamily="18" charset="0"/>
            </a:endParaRPr>
          </a:p>
          <a:p>
            <a:pPr>
              <a:buNone/>
            </a:pPr>
            <a:r>
              <a:rPr lang="kk-KZ" sz="1800" b="1" i="1" dirty="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algn="just">
              <a:buNone/>
            </a:pPr>
            <a:r>
              <a:rPr lang="kk-KZ" sz="1800" b="1" i="1" dirty="0">
                <a:latin typeface="Times New Roman" pitchFamily="18" charset="0"/>
                <a:cs typeface="Times New Roman" pitchFamily="18" charset="0"/>
              </a:rPr>
              <a:t>        </a:t>
            </a:r>
            <a:r>
              <a:rPr lang="kk-KZ" sz="1800" b="1" i="1" dirty="0" smtClean="0">
                <a:latin typeface="Times New Roman" pitchFamily="18" charset="0"/>
                <a:cs typeface="Times New Roman" pitchFamily="18" charset="0"/>
              </a:rPr>
              <a:t>    Алтынсарин </a:t>
            </a:r>
            <a:r>
              <a:rPr lang="kk-KZ" sz="1800" b="1" i="1" dirty="0">
                <a:latin typeface="Times New Roman" pitchFamily="18" charset="0"/>
                <a:cs typeface="Times New Roman" pitchFamily="18" charset="0"/>
              </a:rPr>
              <a:t>Ы. Этнографиялық очерктер және ауыз әдебиет үлгілері. 2-ші бас. толық. – Астана: Алтын кітап, 2007. – 166б</a:t>
            </a:r>
            <a:r>
              <a:rPr lang="kk-KZ" sz="1800" b="1" i="1" dirty="0">
                <a:solidFill>
                  <a:srgbClr val="FF0000"/>
                </a:solidFill>
                <a:latin typeface="Times New Roman" pitchFamily="18" charset="0"/>
                <a:cs typeface="Times New Roman" pitchFamily="18" charset="0"/>
              </a:rPr>
              <a:t>.</a:t>
            </a:r>
            <a:endParaRPr lang="ru-RU" sz="1800" dirty="0" smtClean="0">
              <a:solidFill>
                <a:srgbClr val="FF0000"/>
              </a:solidFill>
              <a:latin typeface="Times New Roman" pitchFamily="18" charset="0"/>
              <a:cs typeface="Times New Roman" pitchFamily="18" charset="0"/>
            </a:endParaRPr>
          </a:p>
          <a:p>
            <a:pPr algn="just">
              <a:buNone/>
            </a:pPr>
            <a:r>
              <a:rPr lang="kk-KZ" sz="1800" b="1" i="1" dirty="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algn="just">
              <a:buNone/>
            </a:pPr>
            <a:r>
              <a:rPr lang="kk-KZ" sz="1800" b="1" i="1" dirty="0">
                <a:solidFill>
                  <a:srgbClr val="FFFF00"/>
                </a:solidFill>
                <a:latin typeface="Times New Roman" pitchFamily="18" charset="0"/>
                <a:cs typeface="Times New Roman" pitchFamily="18" charset="0"/>
              </a:rPr>
              <a:t>       </a:t>
            </a:r>
            <a:r>
              <a:rPr lang="kk-KZ" sz="1800" b="1" i="1" dirty="0" smtClean="0">
                <a:solidFill>
                  <a:srgbClr val="FFFF00"/>
                </a:solidFill>
                <a:latin typeface="Times New Roman" pitchFamily="18" charset="0"/>
                <a:cs typeface="Times New Roman" pitchFamily="18" charset="0"/>
              </a:rPr>
              <a:t>    </a:t>
            </a:r>
            <a:r>
              <a:rPr lang="kk-KZ" sz="1800" b="1" i="1" dirty="0">
                <a:solidFill>
                  <a:srgbClr val="FFFF00"/>
                </a:solidFill>
                <a:latin typeface="Times New Roman" pitchFamily="18" charset="0"/>
                <a:cs typeface="Times New Roman" pitchFamily="18" charset="0"/>
              </a:rPr>
              <a:t>«Қазақ этнографиясы кітапханасының» бұл томына белгілі ғалым Ы. Алтынсариннің қазақ этнографиясына арналаған еңбектері мен оның жинақтаған дәстүрлі фольклор үлгілері енгізілген.</a:t>
            </a:r>
            <a:endParaRPr lang="ru-RU" sz="1800" dirty="0" smtClean="0">
              <a:solidFill>
                <a:srgbClr val="FFFF00"/>
              </a:solidFill>
              <a:latin typeface="Times New Roman" pitchFamily="18" charset="0"/>
              <a:cs typeface="Times New Roman" pitchFamily="18" charset="0"/>
            </a:endParaRPr>
          </a:p>
          <a:p>
            <a:pPr algn="just">
              <a:buNone/>
            </a:pPr>
            <a:r>
              <a:rPr lang="kk-KZ" sz="1800" b="1" i="1" dirty="0">
                <a:solidFill>
                  <a:srgbClr val="FFFF00"/>
                </a:solidFill>
                <a:latin typeface="Times New Roman" pitchFamily="18" charset="0"/>
                <a:cs typeface="Times New Roman" pitchFamily="18" charset="0"/>
              </a:rPr>
              <a:t> </a:t>
            </a:r>
            <a:endParaRPr lang="ru-RU" sz="1800" dirty="0" smtClean="0">
              <a:solidFill>
                <a:srgbClr val="FFFF00"/>
              </a:solidFill>
              <a:latin typeface="Times New Roman" pitchFamily="18" charset="0"/>
              <a:cs typeface="Times New Roman" pitchFamily="18" charset="0"/>
            </a:endParaRPr>
          </a:p>
          <a:p>
            <a:pPr algn="just">
              <a:buNone/>
            </a:pPr>
            <a:r>
              <a:rPr lang="kk-KZ" sz="1800" b="1" i="1" dirty="0">
                <a:solidFill>
                  <a:srgbClr val="FFFF00"/>
                </a:solidFill>
                <a:latin typeface="Times New Roman" pitchFamily="18" charset="0"/>
                <a:cs typeface="Times New Roman" pitchFamily="18" charset="0"/>
              </a:rPr>
              <a:t>          </a:t>
            </a:r>
            <a:r>
              <a:rPr lang="kk-KZ" sz="1800" b="1" i="1" dirty="0" smtClean="0">
                <a:solidFill>
                  <a:srgbClr val="FFFF00"/>
                </a:solidFill>
                <a:latin typeface="Times New Roman" pitchFamily="18" charset="0"/>
                <a:cs typeface="Times New Roman" pitchFamily="18" charset="0"/>
              </a:rPr>
              <a:t> Барлығы</a:t>
            </a:r>
            <a:r>
              <a:rPr lang="kk-KZ" sz="1800" b="1" i="1" dirty="0">
                <a:solidFill>
                  <a:srgbClr val="FFFF00"/>
                </a:solidFill>
                <a:latin typeface="Times New Roman" pitchFamily="18" charset="0"/>
                <a:cs typeface="Times New Roman" pitchFamily="18" charset="0"/>
              </a:rPr>
              <a:t>: 3 дана, 1 (кх), 2 (оқу залы).</a:t>
            </a:r>
            <a:endParaRPr lang="ru-RU" sz="1800" dirty="0" smtClean="0">
              <a:solidFill>
                <a:srgbClr val="FFFF00"/>
              </a:solidFill>
              <a:latin typeface="Times New Roman" pitchFamily="18" charset="0"/>
              <a:cs typeface="Times New Roman" pitchFamily="18" charset="0"/>
            </a:endParaRPr>
          </a:p>
          <a:p>
            <a:pPr>
              <a:buNone/>
            </a:pP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Алтынсарин\5.jpg"/>
          <p:cNvPicPr>
            <a:picLocks noChangeAspect="1" noChangeArrowheads="1"/>
          </p:cNvPicPr>
          <p:nvPr/>
        </p:nvPicPr>
        <p:blipFill>
          <a:blip r:embed="rId2"/>
          <a:srcRect/>
          <a:stretch>
            <a:fillRect/>
          </a:stretch>
        </p:blipFill>
        <p:spPr bwMode="auto">
          <a:xfrm>
            <a:off x="285720" y="285728"/>
            <a:ext cx="8643998" cy="635798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cstate="print"/>
          <a:srcRect/>
          <a:stretch>
            <a:fillRect/>
          </a:stretch>
        </p:blipFill>
        <p:spPr bwMode="auto">
          <a:xfrm>
            <a:off x="571472" y="428604"/>
            <a:ext cx="3521804" cy="55546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Содержимое 3"/>
          <p:cNvSpPr>
            <a:spLocks noGrp="1"/>
          </p:cNvSpPr>
          <p:nvPr>
            <p:ph sz="half" idx="2"/>
          </p:nvPr>
        </p:nvSpPr>
        <p:spPr>
          <a:xfrm>
            <a:off x="4000496" y="285728"/>
            <a:ext cx="4857784" cy="6286544"/>
          </a:xfrm>
        </p:spPr>
        <p:txBody>
          <a:bodyPr>
            <a:normAutofit/>
          </a:bodyPr>
          <a:lstStyle/>
          <a:p>
            <a:pPr>
              <a:buNone/>
            </a:pPr>
            <a:r>
              <a:rPr lang="kk-KZ" sz="1600" b="1" i="1" dirty="0" smtClean="0">
                <a:latin typeface="Times New Roman" pitchFamily="18" charset="0"/>
                <a:cs typeface="Times New Roman" pitchFamily="18" charset="0"/>
              </a:rPr>
              <a:t>       </a:t>
            </a:r>
          </a:p>
          <a:p>
            <a:pPr>
              <a:buNone/>
            </a:pPr>
            <a:r>
              <a:rPr lang="kk-KZ" sz="1600" b="1" i="1" dirty="0" smtClean="0">
                <a:solidFill>
                  <a:srgbClr val="C00000"/>
                </a:solidFill>
                <a:latin typeface="Times New Roman" pitchFamily="18" charset="0"/>
                <a:cs typeface="Times New Roman" pitchFamily="18" charset="0"/>
              </a:rPr>
              <a:t>     </a:t>
            </a:r>
            <a:r>
              <a:rPr lang="kk-KZ" sz="1600" b="1" i="1" dirty="0" smtClean="0">
                <a:latin typeface="Times New Roman" pitchFamily="18" charset="0"/>
                <a:cs typeface="Times New Roman" pitchFamily="18" charset="0"/>
              </a:rPr>
              <a:t>ББК </a:t>
            </a:r>
            <a:r>
              <a:rPr lang="kk-KZ" sz="1600" b="1" i="1" dirty="0">
                <a:latin typeface="Times New Roman" pitchFamily="18" charset="0"/>
                <a:cs typeface="Times New Roman" pitchFamily="18" charset="0"/>
              </a:rPr>
              <a:t>84(5Қаз)</a:t>
            </a:r>
            <a:endParaRPr lang="ru-RU" sz="1600" dirty="0" smtClean="0">
              <a:latin typeface="Times New Roman" pitchFamily="18" charset="0"/>
              <a:cs typeface="Times New Roman" pitchFamily="18" charset="0"/>
            </a:endParaRPr>
          </a:p>
          <a:p>
            <a:pPr>
              <a:buNone/>
            </a:pPr>
            <a:r>
              <a:rPr lang="kk-KZ" sz="1600" b="1" i="1" dirty="0" smtClean="0">
                <a:latin typeface="Times New Roman" pitchFamily="18" charset="0"/>
                <a:cs typeface="Times New Roman" pitchFamily="18" charset="0"/>
              </a:rPr>
              <a:t>      А </a:t>
            </a:r>
            <a:r>
              <a:rPr lang="kk-KZ" sz="1600" b="1" i="1" dirty="0">
                <a:latin typeface="Times New Roman" pitchFamily="18" charset="0"/>
                <a:cs typeface="Times New Roman" pitchFamily="18" charset="0"/>
              </a:rPr>
              <a:t>52</a:t>
            </a:r>
            <a:endParaRPr lang="ru-RU" sz="1600" dirty="0" smtClean="0">
              <a:latin typeface="Times New Roman" pitchFamily="18" charset="0"/>
              <a:cs typeface="Times New Roman" pitchFamily="18" charset="0"/>
            </a:endParaRPr>
          </a:p>
          <a:p>
            <a:pPr>
              <a:buNone/>
            </a:pPr>
            <a:r>
              <a:rPr lang="kk-KZ" sz="1600" b="1" i="1" dirty="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algn="just">
              <a:buNone/>
            </a:pPr>
            <a:r>
              <a:rPr lang="kk-KZ" sz="1600" b="1" i="1" dirty="0">
                <a:latin typeface="Times New Roman" pitchFamily="18" charset="0"/>
                <a:cs typeface="Times New Roman" pitchFamily="18" charset="0"/>
              </a:rPr>
              <a:t>           </a:t>
            </a:r>
            <a:r>
              <a:rPr lang="kk-KZ" sz="1600" b="1" i="1" dirty="0" smtClean="0">
                <a:latin typeface="Times New Roman" pitchFamily="18" charset="0"/>
                <a:cs typeface="Times New Roman" pitchFamily="18" charset="0"/>
              </a:rPr>
              <a:t>  Алтынсарин </a:t>
            </a:r>
            <a:r>
              <a:rPr lang="kk-KZ" sz="1600" b="1" i="1" dirty="0">
                <a:latin typeface="Times New Roman" pitchFamily="18" charset="0"/>
                <a:cs typeface="Times New Roman" pitchFamily="18" charset="0"/>
              </a:rPr>
              <a:t>Ы. Кел, балалар, оқылық. Өлең, әңгімелермен мақал, жұмбақтар. – Алматы: Атамұра, 2006. – </a:t>
            </a:r>
            <a:r>
              <a:rPr lang="en-US" sz="1600" b="1" i="1" dirty="0" smtClean="0">
                <a:latin typeface="Times New Roman" pitchFamily="18" charset="0"/>
                <a:cs typeface="Times New Roman" pitchFamily="18" charset="0"/>
              </a:rPr>
              <a:t>168</a:t>
            </a:r>
            <a:r>
              <a:rPr lang="ru-RU" sz="1600" b="1" i="1" dirty="0" smtClean="0">
                <a:latin typeface="Times New Roman" pitchFamily="18" charset="0"/>
                <a:cs typeface="Times New Roman" pitchFamily="18" charset="0"/>
              </a:rPr>
              <a:t>б</a:t>
            </a:r>
            <a:r>
              <a:rPr lang="kk-KZ" sz="1600" b="1" i="1" dirty="0" smtClean="0">
                <a:latin typeface="Times New Roman" pitchFamily="18" charset="0"/>
                <a:cs typeface="Times New Roman" pitchFamily="18" charset="0"/>
              </a:rPr>
              <a:t>.</a:t>
            </a:r>
          </a:p>
          <a:p>
            <a:pPr algn="just">
              <a:buNone/>
            </a:pPr>
            <a:r>
              <a:rPr lang="kk-KZ" sz="1600" b="1" i="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algn="just">
              <a:buNone/>
            </a:pPr>
            <a:r>
              <a:rPr lang="kk-KZ" sz="1600" b="1" i="1" dirty="0">
                <a:latin typeface="Times New Roman" pitchFamily="18" charset="0"/>
                <a:cs typeface="Times New Roman" pitchFamily="18" charset="0"/>
              </a:rPr>
              <a:t>       </a:t>
            </a:r>
            <a:r>
              <a:rPr lang="kk-KZ" sz="1600" b="1" i="1" dirty="0" smtClean="0">
                <a:latin typeface="Times New Roman" pitchFamily="18" charset="0"/>
                <a:cs typeface="Times New Roman" pitchFamily="18" charset="0"/>
              </a:rPr>
              <a:t>      </a:t>
            </a:r>
            <a:r>
              <a:rPr lang="kk-KZ" sz="1600" b="1" i="1" dirty="0" smtClean="0">
                <a:solidFill>
                  <a:srgbClr val="FFFF00"/>
                </a:solidFill>
                <a:latin typeface="Times New Roman" pitchFamily="18" charset="0"/>
                <a:cs typeface="Times New Roman" pitchFamily="18" charset="0"/>
              </a:rPr>
              <a:t>Бұл </a:t>
            </a:r>
            <a:r>
              <a:rPr lang="kk-KZ" sz="1600" b="1" i="1" dirty="0">
                <a:solidFill>
                  <a:srgbClr val="FFFF00"/>
                </a:solidFill>
                <a:latin typeface="Times New Roman" pitchFamily="18" charset="0"/>
                <a:cs typeface="Times New Roman" pitchFamily="18" charset="0"/>
              </a:rPr>
              <a:t>жинаққа халқымыздың аса көрнекті ағартушысы, жазушы, этнограф, фольклоршы, қоғам қайртакері Ыбырай Алтынсариннің әңгіме, өлеңдернімен этнографиялық очерктері топтастырылған.</a:t>
            </a:r>
            <a:endParaRPr lang="ru-RU" sz="1600" dirty="0" smtClean="0">
              <a:solidFill>
                <a:srgbClr val="FFFF00"/>
              </a:solidFill>
              <a:latin typeface="Times New Roman" pitchFamily="18" charset="0"/>
              <a:cs typeface="Times New Roman" pitchFamily="18" charset="0"/>
            </a:endParaRPr>
          </a:p>
          <a:p>
            <a:pPr algn="just">
              <a:buNone/>
            </a:pPr>
            <a:r>
              <a:rPr lang="kk-KZ" sz="1600" b="1" i="1" dirty="0">
                <a:solidFill>
                  <a:srgbClr val="FFFF00"/>
                </a:solidFill>
                <a:latin typeface="Times New Roman" pitchFamily="18" charset="0"/>
                <a:cs typeface="Times New Roman" pitchFamily="18" charset="0"/>
              </a:rPr>
              <a:t> </a:t>
            </a:r>
            <a:endParaRPr lang="ru-RU" sz="1600" dirty="0" smtClean="0">
              <a:solidFill>
                <a:srgbClr val="FFFF00"/>
              </a:solidFill>
              <a:latin typeface="Times New Roman" pitchFamily="18" charset="0"/>
              <a:cs typeface="Times New Roman" pitchFamily="18" charset="0"/>
            </a:endParaRPr>
          </a:p>
          <a:p>
            <a:pPr algn="just">
              <a:buNone/>
            </a:pPr>
            <a:r>
              <a:rPr lang="kk-KZ" sz="1600" b="1" i="1" dirty="0">
                <a:solidFill>
                  <a:srgbClr val="FFFF00"/>
                </a:solidFill>
                <a:latin typeface="Times New Roman" pitchFamily="18" charset="0"/>
                <a:cs typeface="Times New Roman" pitchFamily="18" charset="0"/>
              </a:rPr>
              <a:t>     </a:t>
            </a:r>
            <a:r>
              <a:rPr lang="kk-KZ" sz="1600" b="1" i="1" dirty="0" smtClean="0">
                <a:solidFill>
                  <a:srgbClr val="FFFF00"/>
                </a:solidFill>
                <a:latin typeface="Times New Roman" pitchFamily="18" charset="0"/>
                <a:cs typeface="Times New Roman" pitchFamily="18" charset="0"/>
              </a:rPr>
              <a:t>       Барлығы</a:t>
            </a:r>
            <a:r>
              <a:rPr lang="kk-KZ" sz="1600" b="1" i="1" dirty="0">
                <a:solidFill>
                  <a:srgbClr val="FFFF00"/>
                </a:solidFill>
                <a:latin typeface="Times New Roman" pitchFamily="18" charset="0"/>
                <a:cs typeface="Times New Roman" pitchFamily="18" charset="0"/>
              </a:rPr>
              <a:t>: 9 дана (көркем әдебиеттер абономенті).</a:t>
            </a:r>
            <a:endParaRPr lang="ru-RU" sz="1600" dirty="0" smtClean="0">
              <a:solidFill>
                <a:srgbClr val="FFFF00"/>
              </a:solidFill>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96</TotalTime>
  <Words>253</Words>
  <Application>Microsoft Office PowerPoint</Application>
  <PresentationFormat>Экран (4:3)</PresentationFormat>
  <Paragraphs>78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Бумажная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Назарларыңызға  рахмет!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41</cp:revision>
  <dcterms:created xsi:type="dcterms:W3CDTF">2021-11-11T09:14:33Z</dcterms:created>
  <dcterms:modified xsi:type="dcterms:W3CDTF">2021-11-12T05:53:52Z</dcterms:modified>
</cp:coreProperties>
</file>